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4" r:id="rId4"/>
    <p:sldId id="331" r:id="rId5"/>
    <p:sldId id="335" r:id="rId6"/>
    <p:sldId id="336" r:id="rId7"/>
    <p:sldId id="333" r:id="rId8"/>
    <p:sldId id="265" r:id="rId9"/>
    <p:sldId id="266" r:id="rId10"/>
    <p:sldId id="268" r:id="rId11"/>
    <p:sldId id="270" r:id="rId12"/>
    <p:sldId id="271" r:id="rId13"/>
    <p:sldId id="296" r:id="rId14"/>
    <p:sldId id="287" r:id="rId15"/>
    <p:sldId id="337" r:id="rId16"/>
    <p:sldId id="339" r:id="rId17"/>
    <p:sldId id="338" r:id="rId18"/>
    <p:sldId id="340" r:id="rId19"/>
    <p:sldId id="341" r:id="rId20"/>
    <p:sldId id="342" r:id="rId21"/>
    <p:sldId id="343" r:id="rId22"/>
    <p:sldId id="290" r:id="rId23"/>
    <p:sldId id="345" r:id="rId24"/>
    <p:sldId id="344" r:id="rId25"/>
    <p:sldId id="304" r:id="rId26"/>
    <p:sldId id="279" r:id="rId27"/>
    <p:sldId id="295" r:id="rId28"/>
    <p:sldId id="317" r:id="rId29"/>
    <p:sldId id="281" r:id="rId30"/>
    <p:sldId id="283" r:id="rId31"/>
    <p:sldId id="307" r:id="rId32"/>
    <p:sldId id="370" r:id="rId33"/>
    <p:sldId id="368" r:id="rId34"/>
    <p:sldId id="369" r:id="rId35"/>
    <p:sldId id="346" r:id="rId36"/>
    <p:sldId id="373" r:id="rId37"/>
    <p:sldId id="372" r:id="rId38"/>
    <p:sldId id="371" r:id="rId39"/>
    <p:sldId id="367" r:id="rId40"/>
    <p:sldId id="375" r:id="rId41"/>
    <p:sldId id="374" r:id="rId42"/>
    <p:sldId id="308" r:id="rId43"/>
    <p:sldId id="327" r:id="rId44"/>
    <p:sldId id="313" r:id="rId45"/>
    <p:sldId id="314" r:id="rId46"/>
    <p:sldId id="299" r:id="rId47"/>
    <p:sldId id="334" r:id="rId48"/>
    <p:sldId id="275" r:id="rId49"/>
    <p:sldId id="277" r:id="rId50"/>
    <p:sldId id="301" r:id="rId51"/>
    <p:sldId id="300" r:id="rId52"/>
  </p:sldIdLst>
  <p:sldSz cx="12192000" cy="6858000"/>
  <p:notesSz cx="6858000" cy="9144000"/>
  <p:embeddedFontLst>
    <p:embeddedFont>
      <p:font typeface="Cambria Math" panose="02040503050406030204" pitchFamily="18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7EC"/>
    <a:srgbClr val="D0C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96AF-D040-4F2D-9894-8833CB1C044C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9406-1A72-4B05-8DBE-74B2F186F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3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96AF-D040-4F2D-9894-8833CB1C044C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9406-1A72-4B05-8DBE-74B2F186F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0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96AF-D040-4F2D-9894-8833CB1C044C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9406-1A72-4B05-8DBE-74B2F186F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96AF-D040-4F2D-9894-8833CB1C044C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9406-1A72-4B05-8DBE-74B2F186F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0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96AF-D040-4F2D-9894-8833CB1C044C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9406-1A72-4B05-8DBE-74B2F186F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1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96AF-D040-4F2D-9894-8833CB1C044C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9406-1A72-4B05-8DBE-74B2F186F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8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96AF-D040-4F2D-9894-8833CB1C044C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9406-1A72-4B05-8DBE-74B2F186F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96AF-D040-4F2D-9894-8833CB1C044C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9406-1A72-4B05-8DBE-74B2F186F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1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96AF-D040-4F2D-9894-8833CB1C044C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9406-1A72-4B05-8DBE-74B2F186F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96AF-D040-4F2D-9894-8833CB1C044C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9406-1A72-4B05-8DBE-74B2F186F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3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96AF-D040-4F2D-9894-8833CB1C044C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79406-1A72-4B05-8DBE-74B2F186F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7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896AF-D040-4F2D-9894-8833CB1C044C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79406-1A72-4B05-8DBE-74B2F186F7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2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mkim@stthomas.edu" TargetMode="External"/><Relationship Id="rId2" Type="http://schemas.openxmlformats.org/officeDocument/2006/relationships/hyperlink" Target="mailto:sehamers@maxwell.syr.edu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840" y="486154"/>
            <a:ext cx="9418320" cy="23774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accent1"/>
                </a:solidFill>
              </a:rPr>
              <a:t>Does Early Food Insecurity Impede the Educational Access Needed to Become Food Secure?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46519"/>
            <a:ext cx="9144000" cy="1238475"/>
          </a:xfrm>
        </p:spPr>
        <p:txBody>
          <a:bodyPr numCol="2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Sarah Hamersma</a:t>
            </a:r>
            <a:br>
              <a:rPr lang="en-US" sz="2800" dirty="0" smtClean="0"/>
            </a:br>
            <a:r>
              <a:rPr lang="en-US" sz="2800" dirty="0" smtClean="0"/>
              <a:t>Syracuse University</a:t>
            </a:r>
            <a:endParaRPr lang="en-US" sz="2800" dirty="0"/>
          </a:p>
          <a:p>
            <a:pPr>
              <a:lnSpc>
                <a:spcPct val="110000"/>
              </a:lnSpc>
            </a:pPr>
            <a:r>
              <a:rPr lang="en-US" sz="2800" dirty="0" smtClean="0"/>
              <a:t>Matthew Kim</a:t>
            </a:r>
            <a:br>
              <a:rPr lang="en-US" sz="2800" dirty="0" smtClean="0"/>
            </a:br>
            <a:r>
              <a:rPr lang="en-US" sz="2800" dirty="0" smtClean="0"/>
              <a:t>University of St. Thomas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65094" y="4144167"/>
            <a:ext cx="10461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December </a:t>
            </a:r>
            <a:r>
              <a:rPr lang="en-US" sz="2400" dirty="0"/>
              <a:t>11, </a:t>
            </a:r>
            <a:r>
              <a:rPr lang="en-US" sz="2400" dirty="0" smtClean="0"/>
              <a:t>2018</a:t>
            </a:r>
            <a:br>
              <a:rPr lang="en-US" sz="2400" dirty="0" smtClean="0"/>
            </a:br>
            <a:r>
              <a:rPr lang="en-US" sz="2400" dirty="0"/>
              <a:t>Human Capital Research </a:t>
            </a:r>
            <a:r>
              <a:rPr lang="en-US" sz="2400" dirty="0" smtClean="0"/>
              <a:t>Collaborative</a:t>
            </a:r>
            <a:br>
              <a:rPr lang="en-US" sz="2400" dirty="0" smtClean="0"/>
            </a:br>
            <a:r>
              <a:rPr lang="en-US" sz="2400" dirty="0" smtClean="0"/>
              <a:t>University </a:t>
            </a:r>
            <a:r>
              <a:rPr lang="en-US" sz="2400" dirty="0"/>
              <a:t>of </a:t>
            </a:r>
            <a:r>
              <a:rPr lang="en-US" sz="2400" dirty="0" smtClean="0"/>
              <a:t>Minnesota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3900" y="5466235"/>
            <a:ext cx="107442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This research was supported with a grant from the University of Kentucky Center for Poverty Research through funding by the U.S. Department of </a:t>
            </a:r>
            <a:r>
              <a:rPr lang="en-US" sz="1600" dirty="0" smtClean="0"/>
              <a:t>Agriculture’s Economic Research Service and Food </a:t>
            </a:r>
            <a:r>
              <a:rPr lang="en-US" sz="1600" dirty="0"/>
              <a:t>and Nutrition </a:t>
            </a:r>
            <a:r>
              <a:rPr lang="en-US" sz="1600" dirty="0" smtClean="0"/>
              <a:t>Service (Agreement 58-4000-6-0059-R). </a:t>
            </a:r>
            <a:r>
              <a:rPr lang="en-US" sz="1600" dirty="0"/>
              <a:t>The opinions and conclusions expressed herein are solely those of the authors and should not be construed as representing the opinions or policies of </a:t>
            </a:r>
            <a:r>
              <a:rPr lang="en-US" sz="1600" dirty="0" smtClean="0"/>
              <a:t>UKCPR </a:t>
            </a:r>
            <a:r>
              <a:rPr lang="en-US" sz="1600" dirty="0"/>
              <a:t>or any agency of the Federal Government.</a:t>
            </a:r>
          </a:p>
        </p:txBody>
      </p:sp>
    </p:spTree>
    <p:extLst>
      <p:ext uri="{BB962C8B-B14F-4D97-AF65-F5344CB8AC3E}">
        <p14:creationId xmlns:p14="http://schemas.microsoft.com/office/powerpoint/2010/main" val="473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Conceptual Design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5"/>
            <a:ext cx="10058400" cy="4351338"/>
          </a:xfrm>
        </p:spPr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 smtClean="0"/>
              <a:t>Is lower educational investment a mediator/mechanism for the intergenerational transmission of food insecurity?</a:t>
            </a:r>
          </a:p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 smtClean="0"/>
              <a:t>Three-period model: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Childhood:  (potentially) experience food insecurity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Young adulthood:  make educational investments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Adulthood:  (potentially) experience food insecurity (based on current and past factors)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Conceptual Design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825625"/>
                <a:ext cx="100584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>
                  <a:lnSpc>
                    <a:spcPct val="100000"/>
                  </a:lnSpc>
                  <a:buSzPct val="120000"/>
                </a:pPr>
                <a:endParaRPr lang="en-US" dirty="0" smtClean="0"/>
              </a:p>
              <a:p>
                <a:pPr marL="347663" indent="-347663">
                  <a:lnSpc>
                    <a:spcPct val="100000"/>
                  </a:lnSpc>
                  <a:buSzPct val="120000"/>
                </a:pPr>
                <a:r>
                  <a:rPr lang="en-US" dirty="0" smtClean="0"/>
                  <a:t>We expect:</a:t>
                </a:r>
              </a:p>
              <a:p>
                <a:pPr marL="1030288" lvl="1" indent="-344488">
                  <a:lnSpc>
                    <a:spcPct val="100000"/>
                  </a:lnSpc>
                  <a:buSzPct val="85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  </a:t>
                </a:r>
                <a:r>
                  <a:rPr lang="en-US" dirty="0" smtClean="0"/>
                  <a:t>food insecurity during childhood increases the likelihood of food insecurity during adulthood</a:t>
                </a:r>
              </a:p>
              <a:p>
                <a:pPr marL="1030288" lvl="1" indent="-344488">
                  <a:lnSpc>
                    <a:spcPct val="100000"/>
                  </a:lnSpc>
                  <a:buSzPct val="85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:  education during young adulthood decreases the likelihood of food insecurity during adulthood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825625"/>
                <a:ext cx="10058400" cy="4351338"/>
              </a:xfrm>
              <a:blipFill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2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5"/>
            <a:ext cx="10058400" cy="4351338"/>
          </a:xfrm>
        </p:spPr>
        <p:txBody>
          <a:bodyPr>
            <a:normAutofit lnSpcReduction="10000"/>
          </a:bodyPr>
          <a:lstStyle/>
          <a:p>
            <a:pPr marL="347663" indent="-347663">
              <a:lnSpc>
                <a:spcPct val="110000"/>
              </a:lnSpc>
              <a:buSzPct val="120000"/>
            </a:pPr>
            <a:r>
              <a:rPr lang="en-US" dirty="0" smtClean="0"/>
              <a:t>Sample from the Panel Study of Income Dynamics (PSID)</a:t>
            </a:r>
          </a:p>
          <a:p>
            <a:pPr marL="347663" indent="-347663">
              <a:lnSpc>
                <a:spcPct val="110000"/>
              </a:lnSpc>
              <a:buSzPct val="120000"/>
            </a:pPr>
            <a:r>
              <a:rPr lang="en-US" dirty="0" smtClean="0"/>
              <a:t>Construct long panel</a:t>
            </a:r>
          </a:p>
          <a:p>
            <a:pPr marL="1030288" lvl="1" indent="-344488">
              <a:lnSpc>
                <a:spcPct val="11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Child Development Supplement (CDS)</a:t>
            </a:r>
          </a:p>
          <a:p>
            <a:pPr marL="1030288" lvl="1" indent="-344488">
              <a:lnSpc>
                <a:spcPct val="11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Transition to Adulthood Supplement (TAS)</a:t>
            </a:r>
          </a:p>
          <a:p>
            <a:pPr marL="1030288" lvl="1" indent="-344488">
              <a:lnSpc>
                <a:spcPct val="11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Core PSID</a:t>
            </a:r>
            <a:endParaRPr lang="en-US" dirty="0"/>
          </a:p>
          <a:p>
            <a:pPr marL="347663" indent="-347663">
              <a:lnSpc>
                <a:spcPct val="110000"/>
              </a:lnSpc>
              <a:buSzPct val="120000"/>
            </a:pPr>
            <a:r>
              <a:rPr lang="en-US" dirty="0" smtClean="0"/>
              <a:t>Key feature: Food insecurity data collected in 1997 CDS and 2015 core survey</a:t>
            </a:r>
          </a:p>
          <a:p>
            <a:pPr marL="1030288" lvl="1" indent="-344488">
              <a:lnSpc>
                <a:spcPct val="11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Children in 1997 CDS have transitioned to adulthood by 2015</a:t>
            </a:r>
          </a:p>
          <a:p>
            <a:pPr marL="1030288" lvl="1" indent="-344488">
              <a:lnSpc>
                <a:spcPct val="11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TAS contains information on intervening educational investments</a:t>
            </a:r>
          </a:p>
        </p:txBody>
      </p:sp>
    </p:spTree>
    <p:extLst>
      <p:ext uri="{BB962C8B-B14F-4D97-AF65-F5344CB8AC3E}">
        <p14:creationId xmlns:p14="http://schemas.microsoft.com/office/powerpoint/2010/main" val="13957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63857" y="191886"/>
            <a:ext cx="9689001" cy="6590940"/>
            <a:chOff x="124573" y="179529"/>
            <a:chExt cx="9689001" cy="6590940"/>
          </a:xfrm>
        </p:grpSpPr>
        <p:cxnSp>
          <p:nvCxnSpPr>
            <p:cNvPr id="5" name="Straight Connector 4"/>
            <p:cNvCxnSpPr>
              <a:cxnSpLocks/>
            </p:cNvCxnSpPr>
            <p:nvPr/>
          </p:nvCxnSpPr>
          <p:spPr>
            <a:xfrm>
              <a:off x="1137865" y="179529"/>
              <a:ext cx="0" cy="580761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1137865" y="5975619"/>
              <a:ext cx="8398667" cy="221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087985" y="5452638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087984" y="4490819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095264" y="3048679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087983" y="367360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060576" y="5884804"/>
              <a:ext cx="0" cy="16625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83293" y="5884803"/>
              <a:ext cx="0" cy="16625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906010" y="5884802"/>
              <a:ext cx="0" cy="16625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839818" y="5884801"/>
              <a:ext cx="0" cy="16625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762535" y="5884800"/>
              <a:ext cx="0" cy="16625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701896" y="5884799"/>
              <a:ext cx="0" cy="16625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547330" y="5884799"/>
              <a:ext cx="0" cy="16625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4613" y="5884799"/>
              <a:ext cx="0" cy="16625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</p:cNvCxnSpPr>
            <p:nvPr/>
          </p:nvCxnSpPr>
          <p:spPr>
            <a:xfrm>
              <a:off x="9517700" y="5892491"/>
              <a:ext cx="0" cy="16625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  <a:endCxn id="261" idx="1"/>
            </p:cNvCxnSpPr>
            <p:nvPr/>
          </p:nvCxnSpPr>
          <p:spPr>
            <a:xfrm flipV="1">
              <a:off x="1216682" y="5509002"/>
              <a:ext cx="8130111" cy="185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3856133" y="546443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2944504" y="546443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2010703" y="546443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58"/>
            <p:cNvCxnSpPr>
              <a:endCxn id="174" idx="1"/>
            </p:cNvCxnSpPr>
            <p:nvPr/>
          </p:nvCxnSpPr>
          <p:spPr>
            <a:xfrm>
              <a:off x="1167295" y="3094304"/>
              <a:ext cx="5352015" cy="3179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855105" y="3047606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943476" y="3047606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2009675" y="3047606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/>
            <p:cNvCxnSpPr>
              <a:endCxn id="230" idx="1"/>
            </p:cNvCxnSpPr>
            <p:nvPr/>
          </p:nvCxnSpPr>
          <p:spPr>
            <a:xfrm>
              <a:off x="1160034" y="4542093"/>
              <a:ext cx="8165000" cy="2043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3856133" y="4495667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2944504" y="4495667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2010703" y="4495667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1" name="Straight Connector 70"/>
            <p:cNvCxnSpPr>
              <a:cxnSpLocks/>
            </p:cNvCxnSpPr>
            <p:nvPr/>
          </p:nvCxnSpPr>
          <p:spPr>
            <a:xfrm>
              <a:off x="1157253" y="411012"/>
              <a:ext cx="8273577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3853352" y="364585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941723" y="364585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2007922" y="364585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163439" y="2035278"/>
              <a:ext cx="4614323" cy="1643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3853351" y="1999918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2941722" y="1999915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2007921" y="1990082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6664620" y="3061725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/>
            <p:cNvCxnSpPr>
              <a:endCxn id="88" idx="6"/>
            </p:cNvCxnSpPr>
            <p:nvPr/>
          </p:nvCxnSpPr>
          <p:spPr>
            <a:xfrm>
              <a:off x="6717494" y="3109550"/>
              <a:ext cx="2795852" cy="3451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9413593" y="306312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8501964" y="306312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7568163" y="306312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8493309" y="4487368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9416028" y="4492216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9414620" y="546443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5751382" y="2058292"/>
              <a:ext cx="3743532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9414620" y="2012635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6646473" y="363578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9425723" y="370099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8502992" y="37537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7569191" y="37537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5583376" y="259618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07946" y="6060565"/>
              <a:ext cx="576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’97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695080" y="6060565"/>
              <a:ext cx="576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’01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769699" y="6060565"/>
              <a:ext cx="576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’99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15129" y="6059968"/>
              <a:ext cx="576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’03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482742" y="6064627"/>
              <a:ext cx="576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’07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430423" y="6059968"/>
              <a:ext cx="576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’09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237377" y="6059265"/>
              <a:ext cx="576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’15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55086" y="6059265"/>
              <a:ext cx="576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’13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358364" y="6059265"/>
              <a:ext cx="576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’11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1743" y="53261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67700" y="23499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31695" y="43643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30667" y="18520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30667" y="29093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3EFCB3F-58D8-4B73-9A12-26314CA47474}"/>
                </a:ext>
              </a:extLst>
            </p:cNvPr>
            <p:cNvSpPr txBox="1"/>
            <p:nvPr/>
          </p:nvSpPr>
          <p:spPr>
            <a:xfrm>
              <a:off x="5547041" y="488199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22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72EE888F-D9D3-4C0E-9198-5ECFE9B3AE89}"/>
                </a:ext>
              </a:extLst>
            </p:cNvPr>
            <p:cNvSpPr txBox="1"/>
            <p:nvPr/>
          </p:nvSpPr>
          <p:spPr>
            <a:xfrm>
              <a:off x="6487655" y="479152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24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7D43841F-AE9A-4B2C-A4E6-5C6DFD518CF4}"/>
                </a:ext>
              </a:extLst>
            </p:cNvPr>
            <p:cNvSpPr txBox="1"/>
            <p:nvPr/>
          </p:nvSpPr>
          <p:spPr>
            <a:xfrm>
              <a:off x="9238185" y="473385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30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66C2C9C-822D-414F-8460-1BA9AD0B8014}"/>
                </a:ext>
              </a:extLst>
            </p:cNvPr>
            <p:cNvSpPr txBox="1"/>
            <p:nvPr/>
          </p:nvSpPr>
          <p:spPr>
            <a:xfrm>
              <a:off x="9263546" y="2115923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26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B9BAC7E-3258-475A-B3CD-96BD7BDF5505}"/>
                </a:ext>
              </a:extLst>
            </p:cNvPr>
            <p:cNvSpPr txBox="1"/>
            <p:nvPr/>
          </p:nvSpPr>
          <p:spPr>
            <a:xfrm>
              <a:off x="9274887" y="3201377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24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889F416D-4579-4A5F-8002-7BBD9EAA901F}"/>
                </a:ext>
              </a:extLst>
            </p:cNvPr>
            <p:cNvSpPr txBox="1"/>
            <p:nvPr/>
          </p:nvSpPr>
          <p:spPr>
            <a:xfrm>
              <a:off x="9283514" y="4659771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1A69AF3-655C-4D90-9D6D-39BE51696368}"/>
                </a:ext>
              </a:extLst>
            </p:cNvPr>
            <p:cNvSpPr txBox="1"/>
            <p:nvPr/>
          </p:nvSpPr>
          <p:spPr>
            <a:xfrm>
              <a:off x="9315041" y="5562926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18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4C2B6B51-6BFF-484B-AF0F-DC7ABCEF699E}"/>
                </a:ext>
              </a:extLst>
            </p:cNvPr>
            <p:cNvSpPr txBox="1"/>
            <p:nvPr/>
          </p:nvSpPr>
          <p:spPr>
            <a:xfrm>
              <a:off x="5547040" y="2125616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18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01E8B3B-2E23-4AFA-B690-8C232E32A1E8}"/>
                </a:ext>
              </a:extLst>
            </p:cNvPr>
            <p:cNvSpPr txBox="1"/>
            <p:nvPr/>
          </p:nvSpPr>
          <p:spPr>
            <a:xfrm>
              <a:off x="6487621" y="3217063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18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08BE764-8C7E-4EBE-B48D-6605EFFB6B69}"/>
                </a:ext>
              </a:extLst>
            </p:cNvPr>
            <p:cNvSpPr txBox="1"/>
            <p:nvPr/>
          </p:nvSpPr>
          <p:spPr>
            <a:xfrm>
              <a:off x="8394085" y="4672479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18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1099477" y="3917325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8" name="Straight Connector 127"/>
            <p:cNvCxnSpPr>
              <a:cxnSpLocks/>
            </p:cNvCxnSpPr>
            <p:nvPr/>
          </p:nvCxnSpPr>
          <p:spPr>
            <a:xfrm flipH="1" flipV="1">
              <a:off x="1103684" y="4010850"/>
              <a:ext cx="8367238" cy="32846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652121" y="38051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B9BAC7E-3258-475A-B3CD-96BD7BDF5505}"/>
                </a:ext>
              </a:extLst>
            </p:cNvPr>
            <p:cNvSpPr txBox="1"/>
            <p:nvPr/>
          </p:nvSpPr>
          <p:spPr>
            <a:xfrm>
              <a:off x="9309982" y="4117833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21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01E8B3B-2E23-4AFA-B690-8C232E32A1E8}"/>
                </a:ext>
              </a:extLst>
            </p:cNvPr>
            <p:cNvSpPr txBox="1"/>
            <p:nvPr/>
          </p:nvSpPr>
          <p:spPr>
            <a:xfrm>
              <a:off x="8394085" y="4113614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19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82396" y="300553"/>
              <a:ext cx="38094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6517830" y="256761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516850" y="297697"/>
              <a:ext cx="4017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159" name="Oval 158"/>
            <p:cNvSpPr/>
            <p:nvPr/>
          </p:nvSpPr>
          <p:spPr>
            <a:xfrm>
              <a:off x="5592566" y="1883394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582208" y="1926759"/>
              <a:ext cx="4217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163" name="Oval 162"/>
            <p:cNvSpPr/>
            <p:nvPr/>
          </p:nvSpPr>
          <p:spPr>
            <a:xfrm>
              <a:off x="6524803" y="1864913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512512" y="1914829"/>
              <a:ext cx="3969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165" name="Oval 164"/>
            <p:cNvSpPr/>
            <p:nvPr/>
          </p:nvSpPr>
          <p:spPr>
            <a:xfrm>
              <a:off x="7437996" y="1900655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434334" y="1950720"/>
              <a:ext cx="40692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169" name="Oval 168"/>
            <p:cNvSpPr/>
            <p:nvPr/>
          </p:nvSpPr>
          <p:spPr>
            <a:xfrm>
              <a:off x="8414363" y="1888592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8397057" y="1935569"/>
              <a:ext cx="37809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5B9BAC7E-3258-475A-B3CD-96BD7BDF5505}"/>
                </a:ext>
              </a:extLst>
            </p:cNvPr>
            <p:cNvSpPr txBox="1"/>
            <p:nvPr/>
          </p:nvSpPr>
          <p:spPr>
            <a:xfrm>
              <a:off x="8369774" y="2119438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24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6661390" y="3100107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Oval 172"/>
            <p:cNvSpPr/>
            <p:nvPr/>
          </p:nvSpPr>
          <p:spPr>
            <a:xfrm>
              <a:off x="6531176" y="2948825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519310" y="2989761"/>
              <a:ext cx="4106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175" name="Oval 174"/>
            <p:cNvSpPr/>
            <p:nvPr/>
          </p:nvSpPr>
          <p:spPr>
            <a:xfrm>
              <a:off x="7614805" y="3089982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Oval 175"/>
            <p:cNvSpPr/>
            <p:nvPr/>
          </p:nvSpPr>
          <p:spPr>
            <a:xfrm>
              <a:off x="7484591" y="2948825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483611" y="2989761"/>
              <a:ext cx="3881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178" name="Oval 177"/>
            <p:cNvSpPr/>
            <p:nvPr/>
          </p:nvSpPr>
          <p:spPr>
            <a:xfrm>
              <a:off x="8555825" y="3091621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178"/>
            <p:cNvSpPr/>
            <p:nvPr/>
          </p:nvSpPr>
          <p:spPr>
            <a:xfrm>
              <a:off x="8425611" y="2950464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8424631" y="2991400"/>
              <a:ext cx="4004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181" name="Oval 180"/>
            <p:cNvSpPr/>
            <p:nvPr/>
          </p:nvSpPr>
          <p:spPr>
            <a:xfrm>
              <a:off x="9436779" y="3101063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/>
            <p:cNvSpPr/>
            <p:nvPr/>
          </p:nvSpPr>
          <p:spPr>
            <a:xfrm>
              <a:off x="9306565" y="2959906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9305585" y="3000842"/>
              <a:ext cx="3889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188" name="Oval 187"/>
            <p:cNvSpPr/>
            <p:nvPr/>
          </p:nvSpPr>
          <p:spPr>
            <a:xfrm>
              <a:off x="8424092" y="3865540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8423112" y="3928250"/>
              <a:ext cx="3738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192" name="Oval 191"/>
            <p:cNvSpPr/>
            <p:nvPr/>
          </p:nvSpPr>
          <p:spPr>
            <a:xfrm>
              <a:off x="9331001" y="3866001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9330021" y="3928711"/>
              <a:ext cx="4109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10437" y="107781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98" name="Oval 197"/>
            <p:cNvSpPr/>
            <p:nvPr/>
          </p:nvSpPr>
          <p:spPr>
            <a:xfrm>
              <a:off x="3880849" y="1221082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967650" y="1209405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Oval 199"/>
            <p:cNvSpPr/>
            <p:nvPr/>
          </p:nvSpPr>
          <p:spPr>
            <a:xfrm>
              <a:off x="2030994" y="1209386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2" name="Straight Connector 201"/>
            <p:cNvCxnSpPr>
              <a:cxnSpLocks/>
            </p:cNvCxnSpPr>
            <p:nvPr/>
          </p:nvCxnSpPr>
          <p:spPr>
            <a:xfrm>
              <a:off x="1157253" y="1260700"/>
              <a:ext cx="8330842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6" name="Oval 205"/>
            <p:cNvSpPr/>
            <p:nvPr/>
          </p:nvSpPr>
          <p:spPr>
            <a:xfrm>
              <a:off x="9425723" y="1224627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Oval 206"/>
            <p:cNvSpPr/>
            <p:nvPr/>
          </p:nvSpPr>
          <p:spPr>
            <a:xfrm>
              <a:off x="8514213" y="1214938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Oval 209"/>
            <p:cNvSpPr/>
            <p:nvPr/>
          </p:nvSpPr>
          <p:spPr>
            <a:xfrm>
              <a:off x="5624787" y="1112758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5615343" y="1155882"/>
              <a:ext cx="4004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212" name="Oval 211"/>
            <p:cNvSpPr/>
            <p:nvPr/>
          </p:nvSpPr>
          <p:spPr>
            <a:xfrm>
              <a:off x="6538678" y="1123920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536214" y="1162315"/>
              <a:ext cx="381613" cy="21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214" name="Oval 213"/>
            <p:cNvSpPr/>
            <p:nvPr/>
          </p:nvSpPr>
          <p:spPr>
            <a:xfrm>
              <a:off x="7484591" y="1094850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7471236" y="1138831"/>
              <a:ext cx="3844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3EFCB3F-58D8-4B73-9A12-26314CA47474}"/>
                </a:ext>
              </a:extLst>
            </p:cNvPr>
            <p:cNvSpPr txBox="1"/>
            <p:nvPr/>
          </p:nvSpPr>
          <p:spPr>
            <a:xfrm>
              <a:off x="5562268" y="1378289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72EE888F-D9D3-4C0E-9198-5ECFE9B3AE89}"/>
                </a:ext>
              </a:extLst>
            </p:cNvPr>
            <p:cNvSpPr txBox="1"/>
            <p:nvPr/>
          </p:nvSpPr>
          <p:spPr>
            <a:xfrm>
              <a:off x="7425270" y="1384569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24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D62D521C-3824-4124-B717-1D90A4C88E87}"/>
                </a:ext>
              </a:extLst>
            </p:cNvPr>
            <p:cNvSpPr txBox="1"/>
            <p:nvPr/>
          </p:nvSpPr>
          <p:spPr>
            <a:xfrm>
              <a:off x="9263546" y="1404969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28</a:t>
              </a:r>
            </a:p>
          </p:txBody>
        </p:sp>
        <p:sp>
          <p:nvSpPr>
            <p:cNvPr id="221" name="Oval 220"/>
            <p:cNvSpPr/>
            <p:nvPr/>
          </p:nvSpPr>
          <p:spPr>
            <a:xfrm>
              <a:off x="8503930" y="4532852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2" name="Oval 221"/>
            <p:cNvSpPr/>
            <p:nvPr/>
          </p:nvSpPr>
          <p:spPr>
            <a:xfrm>
              <a:off x="8497040" y="4526913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8550901" y="4555410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8420687" y="4414253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8419707" y="4455189"/>
              <a:ext cx="412137" cy="21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226" name="Oval 225"/>
            <p:cNvSpPr/>
            <p:nvPr/>
          </p:nvSpPr>
          <p:spPr>
            <a:xfrm>
              <a:off x="9409257" y="453246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9402367" y="4526525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9456228" y="4555022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9326014" y="4413865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9325034" y="4454801"/>
              <a:ext cx="4159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51887" y="278403"/>
              <a:ext cx="473960" cy="315291"/>
              <a:chOff x="747368" y="289036"/>
              <a:chExt cx="473960" cy="315291"/>
            </a:xfrm>
          </p:grpSpPr>
          <p:sp>
            <p:nvSpPr>
              <p:cNvPr id="195" name="Oval 194"/>
              <p:cNvSpPr/>
              <p:nvPr/>
            </p:nvSpPr>
            <p:spPr>
              <a:xfrm>
                <a:off x="759247" y="289036"/>
                <a:ext cx="337975" cy="31529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747368" y="338959"/>
                <a:ext cx="4739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CDS</a:t>
                </a: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970579" y="1101678"/>
              <a:ext cx="473960" cy="315291"/>
              <a:chOff x="747368" y="289036"/>
              <a:chExt cx="473960" cy="315291"/>
            </a:xfrm>
          </p:grpSpPr>
          <p:sp>
            <p:nvSpPr>
              <p:cNvPr id="216" name="Oval 215"/>
              <p:cNvSpPr/>
              <p:nvPr/>
            </p:nvSpPr>
            <p:spPr>
              <a:xfrm>
                <a:off x="759247" y="289036"/>
                <a:ext cx="337975" cy="31529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747368" y="338959"/>
                <a:ext cx="4739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CDS</a:t>
                </a: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956283" y="1873308"/>
              <a:ext cx="473960" cy="315291"/>
              <a:chOff x="747368" y="289036"/>
              <a:chExt cx="473960" cy="315291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759247" y="289036"/>
                <a:ext cx="337975" cy="31529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747368" y="338959"/>
                <a:ext cx="4739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CDS</a:t>
                </a: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956248" y="2936386"/>
              <a:ext cx="473960" cy="315291"/>
              <a:chOff x="747368" y="289036"/>
              <a:chExt cx="473960" cy="315291"/>
            </a:xfrm>
          </p:grpSpPr>
          <p:sp>
            <p:nvSpPr>
              <p:cNvPr id="240" name="Oval 239"/>
              <p:cNvSpPr/>
              <p:nvPr/>
            </p:nvSpPr>
            <p:spPr>
              <a:xfrm>
                <a:off x="759247" y="289036"/>
                <a:ext cx="337975" cy="31529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747368" y="338959"/>
                <a:ext cx="4739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CDS</a:t>
                </a: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959768" y="4403816"/>
              <a:ext cx="473960" cy="315291"/>
              <a:chOff x="747368" y="289036"/>
              <a:chExt cx="473960" cy="315291"/>
            </a:xfrm>
          </p:grpSpPr>
          <p:sp>
            <p:nvSpPr>
              <p:cNvPr id="246" name="Oval 245"/>
              <p:cNvSpPr/>
              <p:nvPr/>
            </p:nvSpPr>
            <p:spPr>
              <a:xfrm>
                <a:off x="759247" y="289036"/>
                <a:ext cx="337975" cy="31529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747368" y="338959"/>
                <a:ext cx="4739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CDS</a:t>
                </a:r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>
              <a:off x="951866" y="5349320"/>
              <a:ext cx="473960" cy="315291"/>
              <a:chOff x="747368" y="289036"/>
              <a:chExt cx="473960" cy="315291"/>
            </a:xfrm>
          </p:grpSpPr>
          <p:sp>
            <p:nvSpPr>
              <p:cNvPr id="252" name="Oval 251"/>
              <p:cNvSpPr/>
              <p:nvPr/>
            </p:nvSpPr>
            <p:spPr>
              <a:xfrm>
                <a:off x="759247" y="289036"/>
                <a:ext cx="337975" cy="31529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747368" y="338959"/>
                <a:ext cx="4739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CDS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924314" y="6308804"/>
              <a:ext cx="1639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Survey year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 rot="16200000">
              <a:off x="-1347144" y="2759525"/>
              <a:ext cx="3405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Age cohort at 1997 </a:t>
              </a:r>
              <a:r>
                <a:rPr lang="en-US" sz="2400" dirty="0" smtClean="0"/>
                <a:t>CDS</a:t>
              </a:r>
              <a:endParaRPr lang="en-US" sz="2400" dirty="0"/>
            </a:p>
          </p:txBody>
        </p:sp>
        <p:sp>
          <p:nvSpPr>
            <p:cNvPr id="256" name="Oval 255"/>
            <p:cNvSpPr/>
            <p:nvPr/>
          </p:nvSpPr>
          <p:spPr>
            <a:xfrm>
              <a:off x="4774417" y="304269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Oval 256"/>
            <p:cNvSpPr/>
            <p:nvPr/>
          </p:nvSpPr>
          <p:spPr>
            <a:xfrm>
              <a:off x="5713410" y="3047612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Oval 258"/>
            <p:cNvSpPr/>
            <p:nvPr/>
          </p:nvSpPr>
          <p:spPr>
            <a:xfrm>
              <a:off x="4780363" y="1995501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Oval 259"/>
            <p:cNvSpPr/>
            <p:nvPr/>
          </p:nvSpPr>
          <p:spPr>
            <a:xfrm>
              <a:off x="9346793" y="5349320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9346793" y="5401280"/>
              <a:ext cx="3941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B995DD2B-DA31-4DB7-BB66-748E0F27A74D}"/>
                </a:ext>
              </a:extLst>
            </p:cNvPr>
            <p:cNvSpPr/>
            <p:nvPr/>
          </p:nvSpPr>
          <p:spPr>
            <a:xfrm>
              <a:off x="4792721" y="449355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50243917-4100-44AB-A13F-32C9AB3E9CF1}"/>
                </a:ext>
              </a:extLst>
            </p:cNvPr>
            <p:cNvSpPr/>
            <p:nvPr/>
          </p:nvSpPr>
          <p:spPr>
            <a:xfrm>
              <a:off x="5727886" y="4505145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F60F45F-6200-4930-9481-C7DD941CA635}"/>
                </a:ext>
              </a:extLst>
            </p:cNvPr>
            <p:cNvSpPr/>
            <p:nvPr/>
          </p:nvSpPr>
          <p:spPr>
            <a:xfrm>
              <a:off x="6626898" y="4515407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7EF9F3F-9761-49FC-B848-AD2C6B55CAFA}"/>
                </a:ext>
              </a:extLst>
            </p:cNvPr>
            <p:cNvSpPr/>
            <p:nvPr/>
          </p:nvSpPr>
          <p:spPr>
            <a:xfrm>
              <a:off x="7596585" y="449751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99F3F19C-D8CF-4E45-B006-EC8B7449F890}"/>
                </a:ext>
              </a:extLst>
            </p:cNvPr>
            <p:cNvSpPr/>
            <p:nvPr/>
          </p:nvSpPr>
          <p:spPr>
            <a:xfrm>
              <a:off x="4793659" y="544753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17220EA0-3C3D-4720-99FC-685713E28862}"/>
                </a:ext>
              </a:extLst>
            </p:cNvPr>
            <p:cNvSpPr/>
            <p:nvPr/>
          </p:nvSpPr>
          <p:spPr>
            <a:xfrm>
              <a:off x="5728824" y="5459125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47ABCB6A-59CA-4585-911D-82EDAD0750CA}"/>
                </a:ext>
              </a:extLst>
            </p:cNvPr>
            <p:cNvSpPr/>
            <p:nvPr/>
          </p:nvSpPr>
          <p:spPr>
            <a:xfrm>
              <a:off x="6627836" y="5457030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CA914699-AC7A-430A-9C3F-A15659B5F5DD}"/>
                </a:ext>
              </a:extLst>
            </p:cNvPr>
            <p:cNvSpPr/>
            <p:nvPr/>
          </p:nvSpPr>
          <p:spPr>
            <a:xfrm>
              <a:off x="7597523" y="545149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9A6990CC-FE3F-4CA0-B7D7-74013C57307C}"/>
                </a:ext>
              </a:extLst>
            </p:cNvPr>
            <p:cNvSpPr/>
            <p:nvPr/>
          </p:nvSpPr>
          <p:spPr>
            <a:xfrm>
              <a:off x="8543184" y="5464433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9E7F0B1C-9B65-4119-A0A9-0693B320D8A8}"/>
                </a:ext>
              </a:extLst>
            </p:cNvPr>
            <p:cNvSpPr txBox="1"/>
            <p:nvPr/>
          </p:nvSpPr>
          <p:spPr>
            <a:xfrm>
              <a:off x="4558806" y="6059265"/>
              <a:ext cx="576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’05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7501D8DD-874B-4FE1-BDE9-21C6BEC5CBF8}"/>
                </a:ext>
              </a:extLst>
            </p:cNvPr>
            <p:cNvSpPr/>
            <p:nvPr/>
          </p:nvSpPr>
          <p:spPr>
            <a:xfrm>
              <a:off x="1075876" y="2517079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87EB60A7-AE68-4D73-8917-3314B63F2E3B}"/>
                </a:ext>
              </a:extLst>
            </p:cNvPr>
            <p:cNvCxnSpPr>
              <a:endCxn id="280" idx="1"/>
            </p:cNvCxnSpPr>
            <p:nvPr/>
          </p:nvCxnSpPr>
          <p:spPr>
            <a:xfrm>
              <a:off x="1172788" y="2562705"/>
              <a:ext cx="5352015" cy="3178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47AB961C-7160-4097-88D8-BD3016F43A5E}"/>
                </a:ext>
              </a:extLst>
            </p:cNvPr>
            <p:cNvSpPr/>
            <p:nvPr/>
          </p:nvSpPr>
          <p:spPr>
            <a:xfrm>
              <a:off x="3835717" y="2516006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EA154C73-E921-4744-A4CF-6DD8A7E9EF66}"/>
                </a:ext>
              </a:extLst>
            </p:cNvPr>
            <p:cNvSpPr/>
            <p:nvPr/>
          </p:nvSpPr>
          <p:spPr>
            <a:xfrm>
              <a:off x="2924088" y="2516006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5BA6FFC2-F129-45A2-983D-9F21F07917A7}"/>
                </a:ext>
              </a:extLst>
            </p:cNvPr>
            <p:cNvSpPr/>
            <p:nvPr/>
          </p:nvSpPr>
          <p:spPr>
            <a:xfrm>
              <a:off x="1990287" y="2516006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2DA934D-E70C-42CC-94BB-2CAFDA3B3F99}"/>
                </a:ext>
              </a:extLst>
            </p:cNvPr>
            <p:cNvSpPr/>
            <p:nvPr/>
          </p:nvSpPr>
          <p:spPr>
            <a:xfrm>
              <a:off x="6645232" y="2530125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57E47C31-9B5F-43FC-AEA3-6BBAB0AFB6A6}"/>
                </a:ext>
              </a:extLst>
            </p:cNvPr>
            <p:cNvCxnSpPr>
              <a:endCxn id="272" idx="6"/>
            </p:cNvCxnSpPr>
            <p:nvPr/>
          </p:nvCxnSpPr>
          <p:spPr>
            <a:xfrm>
              <a:off x="6740680" y="2586565"/>
              <a:ext cx="2795852" cy="3451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E635A28E-427F-42C3-806F-C5C7D2DA1047}"/>
                </a:ext>
              </a:extLst>
            </p:cNvPr>
            <p:cNvSpPr/>
            <p:nvPr/>
          </p:nvSpPr>
          <p:spPr>
            <a:xfrm>
              <a:off x="9436779" y="2540139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6ACC169B-D89A-4A07-B961-B49FE1F09313}"/>
                </a:ext>
              </a:extLst>
            </p:cNvPr>
            <p:cNvSpPr/>
            <p:nvPr/>
          </p:nvSpPr>
          <p:spPr>
            <a:xfrm>
              <a:off x="8482576" y="253152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2E1AD004-7BCE-4819-84E1-994E4276B85C}"/>
                </a:ext>
              </a:extLst>
            </p:cNvPr>
            <p:cNvSpPr/>
            <p:nvPr/>
          </p:nvSpPr>
          <p:spPr>
            <a:xfrm>
              <a:off x="7548775" y="253152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DA744F8E-70C8-4298-BED9-09823E90D1A7}"/>
                </a:ext>
              </a:extLst>
            </p:cNvPr>
            <p:cNvSpPr txBox="1"/>
            <p:nvPr/>
          </p:nvSpPr>
          <p:spPr>
            <a:xfrm>
              <a:off x="611279" y="23777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9C99E043-9F88-4E6E-A8E7-DA513FA23F65}"/>
                </a:ext>
              </a:extLst>
            </p:cNvPr>
            <p:cNvSpPr txBox="1"/>
            <p:nvPr/>
          </p:nvSpPr>
          <p:spPr>
            <a:xfrm>
              <a:off x="8383052" y="2647110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23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70270AE4-086C-41D9-9D6A-28FF64C8EEEB}"/>
                </a:ext>
              </a:extLst>
            </p:cNvPr>
            <p:cNvSpPr txBox="1"/>
            <p:nvPr/>
          </p:nvSpPr>
          <p:spPr>
            <a:xfrm>
              <a:off x="6487621" y="2655292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19</a:t>
              </a: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C68C40B6-DF0C-4D7F-A5E4-7891E45E18E8}"/>
                </a:ext>
              </a:extLst>
            </p:cNvPr>
            <p:cNvSpPr/>
            <p:nvPr/>
          </p:nvSpPr>
          <p:spPr>
            <a:xfrm>
              <a:off x="6642002" y="2568507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EF0B4758-AADB-4B3C-957B-8429D2C57E12}"/>
                </a:ext>
              </a:extLst>
            </p:cNvPr>
            <p:cNvSpPr/>
            <p:nvPr/>
          </p:nvSpPr>
          <p:spPr>
            <a:xfrm>
              <a:off x="6525783" y="2417225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5649B7F3-FD77-4D41-BFF2-E5ACC6A75921}"/>
                </a:ext>
              </a:extLst>
            </p:cNvPr>
            <p:cNvSpPr txBox="1"/>
            <p:nvPr/>
          </p:nvSpPr>
          <p:spPr>
            <a:xfrm>
              <a:off x="6524803" y="2458161"/>
              <a:ext cx="41599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7B78DB2B-94E6-4653-BDE9-CEF5F6DE38F4}"/>
                </a:ext>
              </a:extLst>
            </p:cNvPr>
            <p:cNvSpPr/>
            <p:nvPr/>
          </p:nvSpPr>
          <p:spPr>
            <a:xfrm>
              <a:off x="7595417" y="2558382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19748EFB-D933-4630-A19F-1C2100236A4A}"/>
                </a:ext>
              </a:extLst>
            </p:cNvPr>
            <p:cNvSpPr/>
            <p:nvPr/>
          </p:nvSpPr>
          <p:spPr>
            <a:xfrm>
              <a:off x="7465203" y="2417225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12FB4A93-04E5-43C7-A862-8517B6CD8B35}"/>
                </a:ext>
              </a:extLst>
            </p:cNvPr>
            <p:cNvSpPr txBox="1"/>
            <p:nvPr/>
          </p:nvSpPr>
          <p:spPr>
            <a:xfrm>
              <a:off x="7453337" y="2458161"/>
              <a:ext cx="386203" cy="220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60D1A131-AF4E-4701-8A64-8BA50E9AEDB7}"/>
                </a:ext>
              </a:extLst>
            </p:cNvPr>
            <p:cNvSpPr/>
            <p:nvPr/>
          </p:nvSpPr>
          <p:spPr>
            <a:xfrm>
              <a:off x="8536437" y="2560021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FA8EA352-59C7-44A9-9296-6B1D3967EE78}"/>
                </a:ext>
              </a:extLst>
            </p:cNvPr>
            <p:cNvSpPr/>
            <p:nvPr/>
          </p:nvSpPr>
          <p:spPr>
            <a:xfrm>
              <a:off x="8406223" y="2418864"/>
              <a:ext cx="337975" cy="3152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00DF1711-83B4-4B7F-9A9E-E739CFB48616}"/>
                </a:ext>
              </a:extLst>
            </p:cNvPr>
            <p:cNvSpPr txBox="1"/>
            <p:nvPr/>
          </p:nvSpPr>
          <p:spPr>
            <a:xfrm>
              <a:off x="8394357" y="2459800"/>
              <a:ext cx="408797" cy="22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TAS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703CAC75-B92F-4F40-BA0A-4A0614229914}"/>
                </a:ext>
              </a:extLst>
            </p:cNvPr>
            <p:cNvGrpSpPr/>
            <p:nvPr/>
          </p:nvGrpSpPr>
          <p:grpSpPr>
            <a:xfrm>
              <a:off x="936860" y="2404786"/>
              <a:ext cx="473960" cy="315291"/>
              <a:chOff x="747368" y="289036"/>
              <a:chExt cx="473960" cy="315291"/>
            </a:xfrm>
          </p:grpSpPr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6046FD76-CBE9-4B32-AC07-0F4203B9318E}"/>
                  </a:ext>
                </a:extLst>
              </p:cNvPr>
              <p:cNvSpPr/>
              <p:nvPr/>
            </p:nvSpPr>
            <p:spPr>
              <a:xfrm>
                <a:off x="759247" y="289036"/>
                <a:ext cx="337975" cy="31529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C84B70E7-B55F-4A8A-9C16-7C5E41211B5B}"/>
                  </a:ext>
                </a:extLst>
              </p:cNvPr>
              <p:cNvSpPr txBox="1"/>
              <p:nvPr/>
            </p:nvSpPr>
            <p:spPr>
              <a:xfrm>
                <a:off x="747368" y="338959"/>
                <a:ext cx="4739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CDS</a:t>
                </a:r>
              </a:p>
            </p:txBody>
          </p:sp>
        </p:grp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8DE28D98-E3DB-497E-A6F8-4E337C6F5839}"/>
                </a:ext>
              </a:extLst>
            </p:cNvPr>
            <p:cNvSpPr/>
            <p:nvPr/>
          </p:nvSpPr>
          <p:spPr>
            <a:xfrm>
              <a:off x="4767386" y="2523451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AEFC8C6F-9234-4577-998A-9D94BD10C2AE}"/>
                </a:ext>
              </a:extLst>
            </p:cNvPr>
            <p:cNvSpPr/>
            <p:nvPr/>
          </p:nvSpPr>
          <p:spPr>
            <a:xfrm>
              <a:off x="5694022" y="2516012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71C3F283-83EC-4640-9FA6-C554736B7650}"/>
                </a:ext>
              </a:extLst>
            </p:cNvPr>
            <p:cNvSpPr txBox="1"/>
            <p:nvPr/>
          </p:nvSpPr>
          <p:spPr>
            <a:xfrm>
              <a:off x="9274887" y="2625071"/>
              <a:ext cx="4309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25</a:t>
              </a: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74394A63-7537-4562-A637-D565C44B14AD}"/>
                </a:ext>
              </a:extLst>
            </p:cNvPr>
            <p:cNvSpPr/>
            <p:nvPr/>
          </p:nvSpPr>
          <p:spPr>
            <a:xfrm>
              <a:off x="1109595" y="3934531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C12C9514-7E0B-4792-BC36-C2C5E87FB6DD}"/>
                </a:ext>
              </a:extLst>
            </p:cNvPr>
            <p:cNvGrpSpPr/>
            <p:nvPr/>
          </p:nvGrpSpPr>
          <p:grpSpPr>
            <a:xfrm>
              <a:off x="970579" y="3822238"/>
              <a:ext cx="473960" cy="315291"/>
              <a:chOff x="747368" y="289036"/>
              <a:chExt cx="473960" cy="315291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61D31407-8EC7-4E1D-934E-01E097F1D554}"/>
                  </a:ext>
                </a:extLst>
              </p:cNvPr>
              <p:cNvSpPr/>
              <p:nvPr/>
            </p:nvSpPr>
            <p:spPr>
              <a:xfrm>
                <a:off x="759247" y="289036"/>
                <a:ext cx="337975" cy="31529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0B84A48B-A292-4020-9A74-5F79265A5D0D}"/>
                  </a:ext>
                </a:extLst>
              </p:cNvPr>
              <p:cNvSpPr txBox="1"/>
              <p:nvPr/>
            </p:nvSpPr>
            <p:spPr>
              <a:xfrm>
                <a:off x="747368" y="338959"/>
                <a:ext cx="4739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CDS</a:t>
                </a:r>
              </a:p>
            </p:txBody>
          </p:sp>
        </p:grp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5790B10-927C-4346-A803-119372C576EA}"/>
                </a:ext>
              </a:extLst>
            </p:cNvPr>
            <p:cNvSpPr/>
            <p:nvPr/>
          </p:nvSpPr>
          <p:spPr>
            <a:xfrm>
              <a:off x="3856133" y="397683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4FB8D83E-78CE-4F58-9A08-9C1BC7D1D769}"/>
                </a:ext>
              </a:extLst>
            </p:cNvPr>
            <p:cNvSpPr/>
            <p:nvPr/>
          </p:nvSpPr>
          <p:spPr>
            <a:xfrm>
              <a:off x="2944504" y="397683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4DDA748E-E5D2-46A0-89A0-1E6720D2349F}"/>
                </a:ext>
              </a:extLst>
            </p:cNvPr>
            <p:cNvSpPr/>
            <p:nvPr/>
          </p:nvSpPr>
          <p:spPr>
            <a:xfrm>
              <a:off x="2010703" y="397683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9C7F3D8E-DA0B-45E3-AC6B-E86739C3268A}"/>
                </a:ext>
              </a:extLst>
            </p:cNvPr>
            <p:cNvSpPr/>
            <p:nvPr/>
          </p:nvSpPr>
          <p:spPr>
            <a:xfrm>
              <a:off x="4792721" y="3974721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185B8265-8719-4B44-8609-28683E07A9D9}"/>
                </a:ext>
              </a:extLst>
            </p:cNvPr>
            <p:cNvSpPr/>
            <p:nvPr/>
          </p:nvSpPr>
          <p:spPr>
            <a:xfrm>
              <a:off x="5727886" y="3986312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FFAF3223-E614-498C-B4C6-7FDB6D526D2B}"/>
                </a:ext>
              </a:extLst>
            </p:cNvPr>
            <p:cNvSpPr/>
            <p:nvPr/>
          </p:nvSpPr>
          <p:spPr>
            <a:xfrm>
              <a:off x="6626898" y="3996574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8ECDD336-5E6C-44AD-AA8A-CDB9C1697A38}"/>
                </a:ext>
              </a:extLst>
            </p:cNvPr>
            <p:cNvSpPr/>
            <p:nvPr/>
          </p:nvSpPr>
          <p:spPr>
            <a:xfrm>
              <a:off x="7596585" y="3978681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D4BB2A81-5352-4D69-A05B-3457F2807370}"/>
                </a:ext>
              </a:extLst>
            </p:cNvPr>
            <p:cNvSpPr/>
            <p:nvPr/>
          </p:nvSpPr>
          <p:spPr>
            <a:xfrm>
              <a:off x="4764981" y="356483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EB673094-43AE-4017-8AED-90B2074EBF40}"/>
                </a:ext>
              </a:extLst>
            </p:cNvPr>
            <p:cNvSpPr/>
            <p:nvPr/>
          </p:nvSpPr>
          <p:spPr>
            <a:xfrm>
              <a:off x="4789941" y="1224627"/>
              <a:ext cx="99753" cy="997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9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5"/>
            <a:ext cx="10058400" cy="4351338"/>
          </a:xfrm>
        </p:spPr>
        <p:txBody>
          <a:bodyPr>
            <a:normAutofit fontScale="92500" lnSpcReduction="10000"/>
          </a:bodyPr>
          <a:lstStyle/>
          <a:p>
            <a:pPr marL="347663" indent="-347663">
              <a:lnSpc>
                <a:spcPct val="110000"/>
              </a:lnSpc>
              <a:buSzPct val="120000"/>
            </a:pPr>
            <a:r>
              <a:rPr lang="en-US" dirty="0"/>
              <a:t>Children ages 3-12 in 1997 CDS</a:t>
            </a:r>
          </a:p>
          <a:p>
            <a:pPr marL="347663" indent="-347663">
              <a:lnSpc>
                <a:spcPct val="110000"/>
              </a:lnSpc>
              <a:buSzPct val="120000"/>
            </a:pPr>
            <a:r>
              <a:rPr lang="en-US" dirty="0"/>
              <a:t>N = </a:t>
            </a:r>
            <a:r>
              <a:rPr lang="en-US" dirty="0" smtClean="0"/>
              <a:t>1,674</a:t>
            </a:r>
            <a:endParaRPr lang="en-US" dirty="0"/>
          </a:p>
          <a:p>
            <a:pPr marL="347663" indent="-347663">
              <a:lnSpc>
                <a:spcPct val="110000"/>
              </a:lnSpc>
              <a:buSzPct val="120000"/>
            </a:pPr>
            <a:r>
              <a:rPr lang="en-US" dirty="0" smtClean="0"/>
              <a:t>Childhood:  household food insecurity; head age, gender, marital status, # of children; child age, race, </a:t>
            </a:r>
            <a:r>
              <a:rPr lang="en-US" dirty="0"/>
              <a:t>born in USA; food stamp receipt</a:t>
            </a:r>
          </a:p>
          <a:p>
            <a:pPr marL="347663" indent="-347663">
              <a:lnSpc>
                <a:spcPct val="110000"/>
              </a:lnSpc>
              <a:buSzPct val="120000"/>
            </a:pPr>
            <a:r>
              <a:rPr lang="en-US" dirty="0" smtClean="0"/>
              <a:t>Adulthood:  household food insecurity; head age, gender, </a:t>
            </a:r>
            <a:r>
              <a:rPr lang="en-US" dirty="0"/>
              <a:t>marital status, </a:t>
            </a:r>
            <a:r>
              <a:rPr lang="en-US" dirty="0" smtClean="0"/>
              <a:t># of </a:t>
            </a:r>
            <a:r>
              <a:rPr lang="en-US" dirty="0"/>
              <a:t>children; </a:t>
            </a:r>
            <a:r>
              <a:rPr lang="en-US" dirty="0" smtClean="0"/>
              <a:t>positive earnings; food </a:t>
            </a:r>
            <a:r>
              <a:rPr lang="en-US" dirty="0"/>
              <a:t>stamp receipt</a:t>
            </a:r>
          </a:p>
          <a:p>
            <a:pPr marL="347663" indent="-347663">
              <a:lnSpc>
                <a:spcPct val="110000"/>
              </a:lnSpc>
              <a:buSzPct val="120000"/>
            </a:pPr>
            <a:r>
              <a:rPr lang="en-US" dirty="0" smtClean="0"/>
              <a:t>Education:  graduate </a:t>
            </a:r>
            <a:r>
              <a:rPr lang="en-US" dirty="0"/>
              <a:t>high </a:t>
            </a:r>
            <a:r>
              <a:rPr lang="en-US" dirty="0" smtClean="0"/>
              <a:t>school by age 24</a:t>
            </a:r>
          </a:p>
          <a:p>
            <a:pPr marL="0" indent="0">
              <a:lnSpc>
                <a:spcPct val="110000"/>
              </a:lnSpc>
              <a:buSzPct val="120000"/>
              <a:buNone/>
            </a:pPr>
            <a:endParaRPr lang="en-US" sz="1200" dirty="0" smtClean="0"/>
          </a:p>
          <a:p>
            <a:pPr marL="0" indent="0">
              <a:lnSpc>
                <a:spcPct val="110000"/>
              </a:lnSpc>
              <a:buSzPct val="120000"/>
              <a:buNone/>
            </a:pPr>
            <a:r>
              <a:rPr lang="en-US" dirty="0" smtClean="0"/>
              <a:t>[</a:t>
            </a:r>
            <a:r>
              <a:rPr lang="en-US" dirty="0" smtClean="0">
                <a:hlinkClick r:id="rId2" action="ppaction://hlinksldjump"/>
              </a:rPr>
              <a:t>Descriptive statistics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0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693001"/>
              </p:ext>
            </p:extLst>
          </p:nvPr>
        </p:nvGraphicFramePr>
        <p:xfrm>
          <a:off x="1066798" y="1825625"/>
          <a:ext cx="10058404" cy="454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32">
                  <a:extLst>
                    <a:ext uri="{9D8B030D-6E8A-4147-A177-3AD203B41FA5}">
                      <a16:colId xmlns:a16="http://schemas.microsoft.com/office/drawing/2014/main" val="3790089289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324827551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16115133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776498014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2885944256"/>
                    </a:ext>
                  </a:extLst>
                </a:gridCol>
                <a:gridCol w="1288028">
                  <a:extLst>
                    <a:ext uri="{9D8B030D-6E8A-4147-A177-3AD203B41FA5}">
                      <a16:colId xmlns:a16="http://schemas.microsoft.com/office/drawing/2014/main" val="22797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2015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17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 in 1997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74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5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(80.3)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09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9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(8.7)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1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(8.2)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3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(2.8)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1967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962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6714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Food Security Transitions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64517"/>
              </p:ext>
            </p:extLst>
          </p:nvPr>
        </p:nvGraphicFramePr>
        <p:xfrm>
          <a:off x="1066798" y="1825625"/>
          <a:ext cx="10058404" cy="454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32">
                  <a:extLst>
                    <a:ext uri="{9D8B030D-6E8A-4147-A177-3AD203B41FA5}">
                      <a16:colId xmlns:a16="http://schemas.microsoft.com/office/drawing/2014/main" val="3790089289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324827551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16115133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776498014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2885944256"/>
                    </a:ext>
                  </a:extLst>
                </a:gridCol>
                <a:gridCol w="1288028">
                  <a:extLst>
                    <a:ext uri="{9D8B030D-6E8A-4147-A177-3AD203B41FA5}">
                      <a16:colId xmlns:a16="http://schemas.microsoft.com/office/drawing/2014/main" val="22797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2015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17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 in 1997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74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1,284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5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(80.3)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[77.5]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[11.7]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[6.0]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[4.8]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09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9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(8.7)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1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(8.2)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3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(2.8)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1967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962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6714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Food Security Transitions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115537"/>
              </p:ext>
            </p:extLst>
          </p:nvPr>
        </p:nvGraphicFramePr>
        <p:xfrm>
          <a:off x="1066798" y="1825625"/>
          <a:ext cx="10058404" cy="454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32">
                  <a:extLst>
                    <a:ext uri="{9D8B030D-6E8A-4147-A177-3AD203B41FA5}">
                      <a16:colId xmlns:a16="http://schemas.microsoft.com/office/drawing/2014/main" val="3790089289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324827551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16115133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776498014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2885944256"/>
                    </a:ext>
                  </a:extLst>
                </a:gridCol>
                <a:gridCol w="1288028">
                  <a:extLst>
                    <a:ext uri="{9D8B030D-6E8A-4147-A177-3AD203B41FA5}">
                      <a16:colId xmlns:a16="http://schemas.microsoft.com/office/drawing/2014/main" val="22797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2015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17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 in 1997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74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1,284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5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(80.3)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[77.5]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[11.7]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[6.0]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[4.8]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09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9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(8.7)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[55.5]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[14.2]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[11.8]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[18.5]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1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(8.2)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[44.4]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[23.0]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[15.1]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[17.6]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3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(2.8)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[37.5]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[4.9]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[42.5]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[15.1]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1967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1,092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1,674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962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[71.8]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[12.7]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[8.2]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[7.3]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6714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Food Security Transitions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416342"/>
              </p:ext>
            </p:extLst>
          </p:nvPr>
        </p:nvGraphicFramePr>
        <p:xfrm>
          <a:off x="1066798" y="1825625"/>
          <a:ext cx="10058404" cy="454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32">
                  <a:extLst>
                    <a:ext uri="{9D8B030D-6E8A-4147-A177-3AD203B41FA5}">
                      <a16:colId xmlns:a16="http://schemas.microsoft.com/office/drawing/2014/main" val="3790089289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324827551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16115133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776498014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2885944256"/>
                    </a:ext>
                  </a:extLst>
                </a:gridCol>
                <a:gridCol w="1288028">
                  <a:extLst>
                    <a:ext uri="{9D8B030D-6E8A-4147-A177-3AD203B41FA5}">
                      <a16:colId xmlns:a16="http://schemas.microsoft.com/office/drawing/2014/main" val="22797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2015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17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 in 1997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74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1,284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5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(80.3)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[77.5]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[11.7]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[6.0]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[4.8]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09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9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(8.7)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[55.5]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[14.2]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[11.8]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[18.5]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1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(8.2)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[44.4]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[23.0]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[15.1]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[17.6]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3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(2.8)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[37.5]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[4.9]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[42.5]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[15.1]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1967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1,092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1,674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962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[71.8]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[12.7]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[8.2]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[7.3]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6714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Food Security Transitions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347053"/>
              </p:ext>
            </p:extLst>
          </p:nvPr>
        </p:nvGraphicFramePr>
        <p:xfrm>
          <a:off x="1066798" y="1825625"/>
          <a:ext cx="10058404" cy="454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32">
                  <a:extLst>
                    <a:ext uri="{9D8B030D-6E8A-4147-A177-3AD203B41FA5}">
                      <a16:colId xmlns:a16="http://schemas.microsoft.com/office/drawing/2014/main" val="3790089289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324827551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16115133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776498014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2885944256"/>
                    </a:ext>
                  </a:extLst>
                </a:gridCol>
                <a:gridCol w="1288028">
                  <a:extLst>
                    <a:ext uri="{9D8B030D-6E8A-4147-A177-3AD203B41FA5}">
                      <a16:colId xmlns:a16="http://schemas.microsoft.com/office/drawing/2014/main" val="22797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2015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17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 in 1997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74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1,284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5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(80.3)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[77.5]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[11.7]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[6.0]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[4.8]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09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9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(8.7)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[55.5]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[14.2]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[11.8]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[18.5]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1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(8.2)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[44.4]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[23.0]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[15.1]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[17.6]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3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(2.8)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[37.5]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[4.9]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[42.5]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[15.1]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1967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1,092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1,674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962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[71.8]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[12.7]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[8.2]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[7.3]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6714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Food Security Transitions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Introduction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5"/>
            <a:ext cx="10058400" cy="4351338"/>
          </a:xfrm>
        </p:spPr>
        <p:txBody>
          <a:bodyPr/>
          <a:lstStyle/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/>
              <a:t>Education is considered one of the great equalizers of economic opportunity. </a:t>
            </a:r>
            <a:endParaRPr lang="en-US" dirty="0" smtClean="0"/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Pre-existing inequalities </a:t>
            </a:r>
            <a:r>
              <a:rPr lang="en-US" dirty="0"/>
              <a:t>in educational access may lead to differences in educational </a:t>
            </a:r>
            <a:r>
              <a:rPr lang="en-US" dirty="0" smtClean="0"/>
              <a:t>investments.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This perpetuates </a:t>
            </a:r>
            <a:r>
              <a:rPr lang="en-US" dirty="0"/>
              <a:t>the economic inequalities that education is supposed to </a:t>
            </a:r>
            <a:r>
              <a:rPr lang="en-US" dirty="0" smtClean="0"/>
              <a:t>mitigate!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428473"/>
              </p:ext>
            </p:extLst>
          </p:nvPr>
        </p:nvGraphicFramePr>
        <p:xfrm>
          <a:off x="1066798" y="1825625"/>
          <a:ext cx="10058404" cy="454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32">
                  <a:extLst>
                    <a:ext uri="{9D8B030D-6E8A-4147-A177-3AD203B41FA5}">
                      <a16:colId xmlns:a16="http://schemas.microsoft.com/office/drawing/2014/main" val="3790089289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324827551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16115133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776498014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2885944256"/>
                    </a:ext>
                  </a:extLst>
                </a:gridCol>
                <a:gridCol w="1288028">
                  <a:extLst>
                    <a:ext uri="{9D8B030D-6E8A-4147-A177-3AD203B41FA5}">
                      <a16:colId xmlns:a16="http://schemas.microsoft.com/office/drawing/2014/main" val="22797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2015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17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 in 1997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74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1,284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5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(80.3)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[77.5]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[11.7]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[6.0]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[4.8]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09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9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(8.7)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[55.5]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[14.2]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[11.8]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[18.5]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1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(8.2)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[44.4]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[23.0]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[15.1]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[17.6]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3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(2.8)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[37.5]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[4.9]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[42.5]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[15.1]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1967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1,092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1,674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962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[71.8]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[12.7]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[8.2]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[7.3]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6714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Food Security Transitions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428473"/>
              </p:ext>
            </p:extLst>
          </p:nvPr>
        </p:nvGraphicFramePr>
        <p:xfrm>
          <a:off x="1066798" y="1825625"/>
          <a:ext cx="10058404" cy="454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32">
                  <a:extLst>
                    <a:ext uri="{9D8B030D-6E8A-4147-A177-3AD203B41FA5}">
                      <a16:colId xmlns:a16="http://schemas.microsoft.com/office/drawing/2014/main" val="3790089289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324827551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161151330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776498014"/>
                    </a:ext>
                  </a:extLst>
                </a:gridCol>
                <a:gridCol w="1732936">
                  <a:extLst>
                    <a:ext uri="{9D8B030D-6E8A-4147-A177-3AD203B41FA5}">
                      <a16:colId xmlns:a16="http://schemas.microsoft.com/office/drawing/2014/main" val="2885944256"/>
                    </a:ext>
                  </a:extLst>
                </a:gridCol>
                <a:gridCol w="1288028">
                  <a:extLst>
                    <a:ext uri="{9D8B030D-6E8A-4147-A177-3AD203B41FA5}">
                      <a16:colId xmlns:a16="http://schemas.microsoft.com/office/drawing/2014/main" val="22797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2015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17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FS in 1997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74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Food Secure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1,284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05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(80.3)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[77.5]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[11.7]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[6.0]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[4.8]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09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Marginal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9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(8.7)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[55.5]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[14.2]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[11.8]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[18.5]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1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4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(8.2)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[44.4]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[23.0]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[15.1]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[17.6]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13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Very Low FS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6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(2.8)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[37.5]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[4.9]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[42.5]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[15.1]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1967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1,092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1,674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962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[71.8]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[12.7]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[8.2]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[7.3]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[100.0]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86714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Food Security Transitions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5406" y="3407854"/>
            <a:ext cx="5166360" cy="2194560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n w="0"/>
                <a:solidFill>
                  <a:schemeClr val="tx1"/>
                </a:solidFill>
              </a:rPr>
              <a:t>208</a:t>
            </a:r>
          </a:p>
          <a:p>
            <a:pPr algn="ctr"/>
            <a:r>
              <a:rPr lang="en-US" sz="2200" dirty="0" smtClean="0">
                <a:ln w="0"/>
                <a:solidFill>
                  <a:schemeClr val="tx1"/>
                </a:solidFill>
              </a:rPr>
              <a:t>[51.7]</a:t>
            </a:r>
            <a:endParaRPr lang="en-US" sz="220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842" y="3407854"/>
            <a:ext cx="1725562" cy="219456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n w="0"/>
                <a:solidFill>
                  <a:schemeClr val="tx1"/>
                </a:solidFill>
              </a:rPr>
              <a:t>182</a:t>
            </a:r>
          </a:p>
          <a:p>
            <a:pPr algn="ctr"/>
            <a:r>
              <a:rPr lang="en-US" sz="2200" dirty="0" smtClean="0">
                <a:ln w="0"/>
                <a:solidFill>
                  <a:schemeClr val="tx1"/>
                </a:solidFill>
              </a:rPr>
              <a:t>[48.3]</a:t>
            </a:r>
            <a:endParaRPr lang="en-US" sz="2200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082" y="2626900"/>
            <a:ext cx="5166360" cy="7315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n w="0"/>
                <a:solidFill>
                  <a:schemeClr val="tx1"/>
                </a:solidFill>
              </a:rPr>
              <a:t>374</a:t>
            </a:r>
          </a:p>
          <a:p>
            <a:pPr algn="ctr"/>
            <a:r>
              <a:rPr lang="en-US" sz="2200" dirty="0" smtClean="0">
                <a:ln w="0"/>
                <a:solidFill>
                  <a:schemeClr val="tx1"/>
                </a:solidFill>
              </a:rPr>
              <a:t>[22.5]</a:t>
            </a:r>
            <a:endParaRPr lang="en-US" sz="220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0704" y="3407854"/>
            <a:ext cx="1828800" cy="219456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chemeClr val="tx1"/>
                </a:solidFill>
              </a:rPr>
              <a:t>Marginal/Low/Very Low FS</a:t>
            </a:r>
          </a:p>
          <a:p>
            <a:pPr algn="ctr"/>
            <a:r>
              <a:rPr lang="en-US" sz="2000" b="1" dirty="0" smtClean="0">
                <a:ln w="0"/>
                <a:solidFill>
                  <a:schemeClr val="tx1"/>
                </a:solidFill>
              </a:rPr>
              <a:t>(19.7)</a:t>
            </a:r>
            <a:endParaRPr lang="en-US" sz="2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6082" y="5629989"/>
            <a:ext cx="5166360" cy="76568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n w="0"/>
                <a:solidFill>
                  <a:schemeClr val="tx1"/>
                </a:solidFill>
              </a:rPr>
              <a:t>582</a:t>
            </a:r>
          </a:p>
          <a:p>
            <a:pPr algn="ctr"/>
            <a:r>
              <a:rPr lang="en-US" sz="2200" dirty="0" smtClean="0">
                <a:ln w="0"/>
                <a:solidFill>
                  <a:schemeClr val="tx1"/>
                </a:solidFill>
              </a:rPr>
              <a:t>[28.2]</a:t>
            </a:r>
            <a:endParaRPr lang="en-US" sz="220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40730" y="3407854"/>
            <a:ext cx="1284470" cy="219456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n w="0"/>
                <a:solidFill>
                  <a:schemeClr val="tx1"/>
                </a:solidFill>
              </a:rPr>
              <a:t>3</a:t>
            </a:r>
            <a:r>
              <a:rPr lang="en-US" sz="2200" dirty="0">
                <a:ln w="0"/>
                <a:solidFill>
                  <a:schemeClr val="tx1"/>
                </a:solidFill>
              </a:rPr>
              <a:t>9</a:t>
            </a:r>
            <a:r>
              <a:rPr lang="en-US" sz="2200" dirty="0" smtClean="0">
                <a:ln w="0"/>
                <a:solidFill>
                  <a:schemeClr val="tx1"/>
                </a:solidFill>
              </a:rPr>
              <a:t>0</a:t>
            </a:r>
          </a:p>
          <a:p>
            <a:pPr algn="ctr"/>
            <a:r>
              <a:rPr lang="en-US" sz="2200" dirty="0" smtClean="0">
                <a:ln w="0"/>
                <a:solidFill>
                  <a:schemeClr val="tx1"/>
                </a:solidFill>
              </a:rPr>
              <a:t>[100.0]</a:t>
            </a:r>
            <a:endParaRPr lang="en-US" sz="22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7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57451"/>
              </p:ext>
            </p:extLst>
          </p:nvPr>
        </p:nvGraphicFramePr>
        <p:xfrm>
          <a:off x="929640" y="731520"/>
          <a:ext cx="10332721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4401">
                  <a:extLst>
                    <a:ext uri="{9D8B030D-6E8A-4147-A177-3AD203B41FA5}">
                      <a16:colId xmlns:a16="http://schemas.microsoft.com/office/drawing/2014/main" val="3472959848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973296051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223176399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2323643230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3581478363"/>
                    </a:ext>
                  </a:extLst>
                </a:gridCol>
              </a:tblGrid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Estimated </a:t>
                      </a:r>
                      <a:r>
                        <a:rPr lang="en-US" sz="1800" dirty="0">
                          <a:effectLst/>
                        </a:rPr>
                        <a:t>intergenerational correlations of food security (OLS)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79271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83442"/>
                  </a:ext>
                </a:extLst>
              </a:tr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:  Marginal/Low/Very Low FS (2015)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6797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Marginal/Low/Very Low FS (1997)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3037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1372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Graduated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HS by age 24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81546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37701"/>
                  </a:ext>
                </a:extLst>
              </a:tr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B:  Low/Very Low FS (2015)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9494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Low/Very Low FS (1997)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2395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345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Graduated HS by age 24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434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000253"/>
                  </a:ext>
                </a:extLst>
              </a:tr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C:  Very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Low FS (2015)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3131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Low/Very Low FS (1997)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70746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865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Graduated HS by age 24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74146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4527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7439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Additional controls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0475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State fixed effects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69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7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173078"/>
              </p:ext>
            </p:extLst>
          </p:nvPr>
        </p:nvGraphicFramePr>
        <p:xfrm>
          <a:off x="929640" y="731520"/>
          <a:ext cx="10332721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4401">
                  <a:extLst>
                    <a:ext uri="{9D8B030D-6E8A-4147-A177-3AD203B41FA5}">
                      <a16:colId xmlns:a16="http://schemas.microsoft.com/office/drawing/2014/main" val="3472959848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973296051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223176399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2323643230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3581478363"/>
                    </a:ext>
                  </a:extLst>
                </a:gridCol>
              </a:tblGrid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Table </a:t>
                      </a:r>
                      <a:r>
                        <a:rPr lang="en-US" sz="1800" dirty="0" smtClean="0">
                          <a:effectLst/>
                        </a:rPr>
                        <a:t>3:  </a:t>
                      </a:r>
                      <a:r>
                        <a:rPr lang="en-US" sz="1800" dirty="0">
                          <a:effectLst/>
                        </a:rPr>
                        <a:t>Estimated intergenerational correlations of food security (OLS)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79271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83442"/>
                  </a:ext>
                </a:extLst>
              </a:tr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:  Marginal/Low/Very Low FS (2015)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6797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Marginal/Low/Very Low FS (1997)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0.292***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0.272***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0.181***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0.128***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3037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(0.040)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0.041)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(0.040)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(0.030)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1372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Graduated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HS by age 24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0.230***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0.133**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-0.081*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81546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0.052)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0.049)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(0.036)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37701"/>
                  </a:ext>
                </a:extLst>
              </a:tr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B:  Low/Very Low FS (2015)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9494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Low/Very Low FS (1997)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2395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345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Graduated HS by age 24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434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000253"/>
                  </a:ext>
                </a:extLst>
              </a:tr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C:  Very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Low FS (2015)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3131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Low/Very Low FS (1997)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70746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865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Graduated HS by age 24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74146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4527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7439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Additional controls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0475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State fixed effects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69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1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475839"/>
              </p:ext>
            </p:extLst>
          </p:nvPr>
        </p:nvGraphicFramePr>
        <p:xfrm>
          <a:off x="929640" y="731520"/>
          <a:ext cx="10332721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4401">
                  <a:extLst>
                    <a:ext uri="{9D8B030D-6E8A-4147-A177-3AD203B41FA5}">
                      <a16:colId xmlns:a16="http://schemas.microsoft.com/office/drawing/2014/main" val="3472959848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973296051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223176399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2323643230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3581478363"/>
                    </a:ext>
                  </a:extLst>
                </a:gridCol>
              </a:tblGrid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Table </a:t>
                      </a:r>
                      <a:r>
                        <a:rPr lang="en-US" sz="1800" dirty="0" smtClean="0">
                          <a:effectLst/>
                        </a:rPr>
                        <a:t>3:  </a:t>
                      </a:r>
                      <a:r>
                        <a:rPr lang="en-US" sz="1800" dirty="0">
                          <a:effectLst/>
                        </a:rPr>
                        <a:t>Estimated intergenerational correlations of food security (OLS)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79271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83442"/>
                  </a:ext>
                </a:extLst>
              </a:tr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:  Marginal/Low/Very Low FS (2015)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6797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Marginal/Low/Very Low FS (1997)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0.292***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0.272***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0.181***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0.128***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3037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(0.040)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0.041)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(0.040)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(0.030)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1372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Graduated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HS by age 24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0.230***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0.133**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-0.081*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81546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0.052)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0.049)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(0.036)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37701"/>
                  </a:ext>
                </a:extLst>
              </a:tr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B:  Low/Very Low FS (2015)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9494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Low/Very Low FS (1997)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0.262***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0.258***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0.206***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0.123***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2395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0.051)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0.051)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0.049)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(0.034)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345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Graduated HS by age 24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0.146**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0.076*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434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(0.035)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000253"/>
                  </a:ext>
                </a:extLst>
              </a:tr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C:  Very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Low FS (2015)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3131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Low/Very Low FS (1997)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70746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865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Graduated HS by age 24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74146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4527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7439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Additional controls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0475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State fixed effects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69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8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294870"/>
              </p:ext>
            </p:extLst>
          </p:nvPr>
        </p:nvGraphicFramePr>
        <p:xfrm>
          <a:off x="929640" y="731520"/>
          <a:ext cx="10332721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4401">
                  <a:extLst>
                    <a:ext uri="{9D8B030D-6E8A-4147-A177-3AD203B41FA5}">
                      <a16:colId xmlns:a16="http://schemas.microsoft.com/office/drawing/2014/main" val="3472959848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973296051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223176399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2323643230"/>
                    </a:ext>
                  </a:extLst>
                </a:gridCol>
                <a:gridCol w="1599580">
                  <a:extLst>
                    <a:ext uri="{9D8B030D-6E8A-4147-A177-3AD203B41FA5}">
                      <a16:colId xmlns:a16="http://schemas.microsoft.com/office/drawing/2014/main" val="3581478363"/>
                    </a:ext>
                  </a:extLst>
                </a:gridCol>
              </a:tblGrid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Table </a:t>
                      </a:r>
                      <a:r>
                        <a:rPr lang="en-US" sz="1800" dirty="0" smtClean="0">
                          <a:effectLst/>
                        </a:rPr>
                        <a:t>3:  </a:t>
                      </a:r>
                      <a:r>
                        <a:rPr lang="en-US" sz="1800" dirty="0">
                          <a:effectLst/>
                        </a:rPr>
                        <a:t>Estimated intergenerational correlations of food security (OLS)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79271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83442"/>
                  </a:ext>
                </a:extLst>
              </a:tr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:  Marginal/Low/Very Low FS (2015)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67978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Marginal/Low/Very Low FS (1997)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0.292***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0.272***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0.181***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0.128***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3037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(0.040)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0.041)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(0.040)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(0.030)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1372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Graduated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HS by age 24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0.230***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0.133**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-0.081*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81546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0.052)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0.049)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(0.036)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37701"/>
                  </a:ext>
                </a:extLst>
              </a:tr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B:  Low/Very Low FS (2015)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9494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Low/Very Low FS (1997)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0.262***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0.258***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0.206***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0.123***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2395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0.051)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0.051)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0.049)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(0.034)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345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Graduated HS by age 24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0.146**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0.076*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4340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(0.035)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000253"/>
                  </a:ext>
                </a:extLst>
              </a:tr>
              <a:tr h="2971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C:  Very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Low FS (2015)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3131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Low/Very Low FS (1997)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0.080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0.037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70746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0.062)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0.060)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0.065)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(0.054)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865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Graduated HS by age 24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0.134**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0.100*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-0.087**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74146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0.041)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0.039)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(0.027)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4527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7439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Additional controls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E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0475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State fixed effects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1" marR="66541" marT="0" marB="0" anchor="ctr">
                    <a:solidFill>
                      <a:srgbClr val="D0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69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7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Mediation (Mechanism) Analysis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4"/>
            <a:ext cx="10058400" cy="5032376"/>
          </a:xfrm>
        </p:spPr>
        <p:txBody>
          <a:bodyPr>
            <a:normAutofit/>
          </a:bodyPr>
          <a:lstStyle/>
          <a:p>
            <a:pPr marL="347663" indent="-344488">
              <a:lnSpc>
                <a:spcPct val="110000"/>
              </a:lnSpc>
              <a:buSzPct val="120000"/>
            </a:pPr>
            <a:r>
              <a:rPr lang="en-US" dirty="0" smtClean="0"/>
              <a:t>Example:  Smoking </a:t>
            </a:r>
            <a:r>
              <a:rPr lang="en-US" dirty="0"/>
              <a:t>during pregnancy may have a </a:t>
            </a:r>
            <a:r>
              <a:rPr lang="en-US" dirty="0" smtClean="0"/>
              <a:t>“direct effect” </a:t>
            </a:r>
            <a:r>
              <a:rPr lang="en-US" dirty="0"/>
              <a:t>on birthweight, but it may also have an </a:t>
            </a:r>
            <a:r>
              <a:rPr lang="en-US" dirty="0" smtClean="0"/>
              <a:t>“indirect effect” </a:t>
            </a:r>
            <a:r>
              <a:rPr lang="en-US" dirty="0"/>
              <a:t>by reducing gestation </a:t>
            </a:r>
            <a:r>
              <a:rPr lang="en-US" dirty="0" smtClean="0"/>
              <a:t>time, which may affect birthweight.</a:t>
            </a:r>
          </a:p>
          <a:p>
            <a:pPr marL="347663" indent="-344488">
              <a:lnSpc>
                <a:spcPct val="110000"/>
              </a:lnSpc>
              <a:buSzPct val="120000"/>
            </a:pPr>
            <a:endParaRPr lang="en-US" dirty="0" smtClean="0"/>
          </a:p>
          <a:p>
            <a:pPr marL="347663" indent="-344488">
              <a:lnSpc>
                <a:spcPct val="110000"/>
              </a:lnSpc>
              <a:buSzPct val="120000"/>
            </a:pPr>
            <a:r>
              <a:rPr lang="en-US" dirty="0" smtClean="0"/>
              <a:t>(“Direct effects” are direct </a:t>
            </a:r>
            <a:br>
              <a:rPr lang="en-US" dirty="0" smtClean="0"/>
            </a:br>
            <a:r>
              <a:rPr lang="en-US" dirty="0" smtClean="0"/>
              <a:t>only relative to the </a:t>
            </a:r>
            <a:br>
              <a:rPr lang="en-US" dirty="0" smtClean="0"/>
            </a:br>
            <a:r>
              <a:rPr lang="en-US" dirty="0" smtClean="0"/>
              <a:t>mechanism of interest.)</a:t>
            </a:r>
            <a:endParaRPr lang="en-US" dirty="0"/>
          </a:p>
          <a:p>
            <a:pPr marL="347663" indent="-344488">
              <a:lnSpc>
                <a:spcPct val="110000"/>
              </a:lnSpc>
              <a:buSzPct val="120000"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6261683" y="4566507"/>
                <a:ext cx="973393" cy="9438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83" y="4566507"/>
                <a:ext cx="973393" cy="94389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8744326" y="4566507"/>
                <a:ext cx="973393" cy="9438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326" y="4566507"/>
                <a:ext cx="973393" cy="94389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7503004" y="5731628"/>
                <a:ext cx="973393" cy="9438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004" y="5731628"/>
                <a:ext cx="973393" cy="94389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0" idx="6"/>
            <a:endCxn id="12" idx="2"/>
          </p:cNvCxnSpPr>
          <p:nvPr/>
        </p:nvCxnSpPr>
        <p:spPr>
          <a:xfrm>
            <a:off x="7235076" y="5038456"/>
            <a:ext cx="1509250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5"/>
            <a:endCxn id="14" idx="1"/>
          </p:cNvCxnSpPr>
          <p:nvPr/>
        </p:nvCxnSpPr>
        <p:spPr>
          <a:xfrm>
            <a:off x="7092526" y="5372173"/>
            <a:ext cx="553028" cy="497686"/>
          </a:xfrm>
          <a:prstGeom prst="straightConnector1">
            <a:avLst/>
          </a:prstGeom>
          <a:ln w="1905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373232" y="5385620"/>
            <a:ext cx="500197" cy="428571"/>
          </a:xfrm>
          <a:prstGeom prst="straightConnector1">
            <a:avLst/>
          </a:prstGeom>
          <a:ln w="1905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3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Mediation (Mechanism) Analysis: </a:t>
            </a:r>
            <a:r>
              <a:rPr lang="en-US" dirty="0" smtClean="0">
                <a:solidFill>
                  <a:schemeClr val="accent1"/>
                </a:solidFill>
              </a:rPr>
              <a:t>Setup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825624"/>
                <a:ext cx="10058400" cy="5032376"/>
              </a:xfrm>
            </p:spPr>
            <p:txBody>
              <a:bodyPr>
                <a:normAutofit/>
              </a:bodyPr>
              <a:lstStyle/>
              <a:p>
                <a:pPr marL="347663" indent="-344488">
                  <a:lnSpc>
                    <a:spcPct val="110000"/>
                  </a:lnSpc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outcome of </a:t>
                </a:r>
                <a:r>
                  <a:rPr lang="en-US" dirty="0" smtClean="0"/>
                  <a:t>interest (e.g., birthweight)</a:t>
                </a:r>
                <a:endParaRPr lang="en-US" dirty="0"/>
              </a:p>
              <a:p>
                <a:pPr marL="347663" indent="-344488">
                  <a:lnSpc>
                    <a:spcPct val="110000"/>
                  </a:lnSpc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 smtClean="0"/>
                  <a:t>: binary treatment (e.g., smoking during pregnancy)</a:t>
                </a:r>
              </a:p>
              <a:p>
                <a:pPr marL="347663" indent="-344488">
                  <a:lnSpc>
                    <a:spcPct val="110000"/>
                  </a:lnSpc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mechanism of interest (e.g., gestation time)</a:t>
                </a:r>
                <a:endParaRPr lang="en-US" dirty="0"/>
              </a:p>
              <a:p>
                <a:pPr marL="347663" indent="-344488">
                  <a:lnSpc>
                    <a:spcPct val="110000"/>
                  </a:lnSpc>
                  <a:buSzPct val="120000"/>
                </a:pPr>
                <a:endParaRPr lang="en-US" dirty="0" smtClean="0"/>
              </a:p>
              <a:p>
                <a:pPr marL="347663" indent="-344488">
                  <a:lnSpc>
                    <a:spcPct val="110000"/>
                  </a:lnSpc>
                  <a:buSzPct val="12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:  composite potential outcome under treatment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mechanism value (post-treatment)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825624"/>
                <a:ext cx="10058400" cy="5032376"/>
              </a:xfrm>
              <a:blipFill>
                <a:blip r:embed="rId2"/>
                <a:stretch>
                  <a:fillRect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0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799" y="1825624"/>
                <a:ext cx="10486571" cy="2935062"/>
              </a:xfrm>
            </p:spPr>
            <p:txBody>
              <a:bodyPr>
                <a:normAutofit/>
              </a:bodyPr>
              <a:lstStyle/>
              <a:p>
                <a:pPr marL="347663" indent="-344488">
                  <a:lnSpc>
                    <a:spcPct val="110000"/>
                  </a:lnSpc>
                  <a:buSzPct val="120000"/>
                </a:pPr>
                <a:r>
                  <a:rPr lang="en-US" dirty="0" smtClean="0"/>
                  <a:t>Food insecurity during childhood may have a direct effect on food insecurity during adulthood, but it may also have an indirect effect by reducing educational investment.</a:t>
                </a:r>
                <a:endParaRPr lang="en-US" dirty="0"/>
              </a:p>
              <a:p>
                <a:pPr marL="1030288" lvl="1" indent="-347663">
                  <a:lnSpc>
                    <a:spcPct val="110000"/>
                  </a:lnSpc>
                  <a:buSzPct val="85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food security during adulthood</a:t>
                </a:r>
                <a:endParaRPr lang="en-US" dirty="0"/>
              </a:p>
              <a:p>
                <a:pPr marL="1030288" lvl="1" indent="-347663">
                  <a:lnSpc>
                    <a:spcPct val="110000"/>
                  </a:lnSpc>
                  <a:buSzPct val="85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food security during </a:t>
                </a:r>
                <a:r>
                  <a:rPr lang="en-US" dirty="0" smtClean="0"/>
                  <a:t>childhood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1030288" lvl="1" indent="-347663">
                  <a:lnSpc>
                    <a:spcPct val="110000"/>
                  </a:lnSpc>
                  <a:buSzPct val="85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education</a:t>
                </a:r>
                <a:endParaRPr lang="en-US" dirty="0"/>
              </a:p>
              <a:p>
                <a:pPr marL="3175" indent="0">
                  <a:lnSpc>
                    <a:spcPct val="110000"/>
                  </a:lnSpc>
                  <a:buSzPct val="120000"/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799" y="1825624"/>
                <a:ext cx="10486571" cy="2935062"/>
              </a:xfrm>
              <a:blipFill>
                <a:blip r:embed="rId2"/>
                <a:stretch>
                  <a:fillRect l="-1337" t="-3527" b="-2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Mediation (Mechanism) </a:t>
            </a:r>
            <a:r>
              <a:rPr lang="en-US" dirty="0" smtClean="0">
                <a:solidFill>
                  <a:schemeClr val="accent1"/>
                </a:solidFill>
              </a:rPr>
              <a:t>Analysis: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Food Insecurity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5633884" y="4498267"/>
                <a:ext cx="973393" cy="9438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884" y="4498267"/>
                <a:ext cx="973393" cy="94389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8116527" y="4498267"/>
                <a:ext cx="973393" cy="9438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27" y="4498267"/>
                <a:ext cx="973393" cy="94389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875205" y="5663388"/>
                <a:ext cx="973393" cy="9438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05" y="5663388"/>
                <a:ext cx="973393" cy="94389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>
          <a:xfrm>
            <a:off x="6607277" y="4970216"/>
            <a:ext cx="1509250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5"/>
            <a:endCxn id="12" idx="1"/>
          </p:cNvCxnSpPr>
          <p:nvPr/>
        </p:nvCxnSpPr>
        <p:spPr>
          <a:xfrm>
            <a:off x="6464727" y="5303933"/>
            <a:ext cx="553028" cy="497686"/>
          </a:xfrm>
          <a:prstGeom prst="straightConnector1">
            <a:avLst/>
          </a:prstGeom>
          <a:ln w="1905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745433" y="5317380"/>
            <a:ext cx="500197" cy="428571"/>
          </a:xfrm>
          <a:prstGeom prst="straightConnector1">
            <a:avLst/>
          </a:prstGeom>
          <a:ln w="19050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Flores and Flores-Lagunes (FFL) </a:t>
            </a:r>
            <a:r>
              <a:rPr lang="en-US" dirty="0" smtClean="0">
                <a:solidFill>
                  <a:schemeClr val="accent1"/>
                </a:solidFill>
              </a:rPr>
              <a:t>Estimator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799" y="1825624"/>
                <a:ext cx="10551459" cy="473654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𝐴𝑇𝐸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SzPct val="120000"/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𝐴𝑇𝐸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SzPct val="120000"/>
                  <a:buNone/>
                </a:pPr>
                <a:endParaRPr lang="en-US" dirty="0" smtClean="0"/>
              </a:p>
              <a:p>
                <a:pPr marL="347663" indent="-347663">
                  <a:lnSpc>
                    <a:spcPct val="100000"/>
                  </a:lnSpc>
                  <a:buSzPct val="120000"/>
                  <a:buNone/>
                </a:pPr>
                <a:endParaRPr lang="en-US" dirty="0" smtClean="0"/>
              </a:p>
              <a:p>
                <a:pPr marL="347663" indent="-347663">
                  <a:lnSpc>
                    <a:spcPct val="100000"/>
                  </a:lnSpc>
                  <a:buSzPct val="120000"/>
                  <a:buNone/>
                </a:pPr>
                <a:endParaRPr lang="en-US" sz="4800" dirty="0" smtClean="0"/>
              </a:p>
              <a:p>
                <a:pPr marL="349250" indent="-349250">
                  <a:lnSpc>
                    <a:spcPct val="100000"/>
                  </a:lnSpc>
                  <a:buSzPct val="120000"/>
                </a:pPr>
                <a:r>
                  <a:rPr lang="en-US" dirty="0" smtClean="0"/>
                  <a:t>Under </a:t>
                </a:r>
                <a:r>
                  <a:rPr lang="en-US" dirty="0"/>
                  <a:t>“unconfoundedness” </a:t>
                </a:r>
                <a:r>
                  <a:rPr lang="en-US" dirty="0" smtClean="0"/>
                  <a:t>assumptions, these </a:t>
                </a:r>
                <a:r>
                  <a:rPr lang="en-US" dirty="0"/>
                  <a:t>are point </a:t>
                </a:r>
                <a:r>
                  <a:rPr lang="en-US" dirty="0" smtClean="0"/>
                  <a:t>identified.</a:t>
                </a:r>
              </a:p>
              <a:p>
                <a:pPr marL="349250" indent="-349250">
                  <a:lnSpc>
                    <a:spcPct val="100000"/>
                  </a:lnSpc>
                  <a:buSzPct val="120000"/>
                </a:pPr>
                <a:r>
                  <a:rPr lang="en-US" dirty="0" smtClean="0"/>
                  <a:t>Under weaker </a:t>
                </a:r>
                <a:r>
                  <a:rPr lang="en-US" dirty="0"/>
                  <a:t>assumptions, these </a:t>
                </a:r>
                <a:r>
                  <a:rPr lang="en-US" dirty="0" smtClean="0"/>
                  <a:t>are </a:t>
                </a:r>
                <a:r>
                  <a:rPr lang="en-US" dirty="0"/>
                  <a:t>partially (bounds) identified.</a:t>
                </a:r>
              </a:p>
              <a:p>
                <a:pPr marL="347663" indent="-347663">
                  <a:lnSpc>
                    <a:spcPct val="100000"/>
                  </a:lnSpc>
                  <a:buSzPct val="120000"/>
                  <a:buNone/>
                </a:pPr>
                <a:endParaRPr lang="en-US" dirty="0" smtClean="0"/>
              </a:p>
              <a:p>
                <a:pPr marL="347663" indent="-347663">
                  <a:lnSpc>
                    <a:spcPct val="100000"/>
                  </a:lnSpc>
                  <a:buSzPct val="120000"/>
                  <a:buNone/>
                </a:pPr>
                <a:endParaRPr lang="en-US" dirty="0" smtClean="0"/>
              </a:p>
              <a:p>
                <a:pPr marL="347663" indent="-347663">
                  <a:lnSpc>
                    <a:spcPct val="100000"/>
                  </a:lnSpc>
                  <a:buSzPct val="120000"/>
                  <a:buNone/>
                </a:pPr>
                <a:endParaRPr lang="en-US" dirty="0"/>
              </a:p>
              <a:p>
                <a:pPr marL="347663" indent="-347663">
                  <a:lnSpc>
                    <a:spcPct val="100000"/>
                  </a:lnSpc>
                  <a:buSzPct val="120000"/>
                  <a:buNone/>
                </a:pPr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SzPct val="12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799" y="1825624"/>
                <a:ext cx="10551459" cy="4736541"/>
              </a:xfrm>
              <a:blipFill>
                <a:blip r:embed="rId2"/>
                <a:stretch>
                  <a:fillRect l="-1386" b="-2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333766" y="3423650"/>
            <a:ext cx="4080681" cy="779862"/>
            <a:chOff x="2423885" y="5268689"/>
            <a:chExt cx="4020457" cy="1418825"/>
          </a:xfrm>
        </p:grpSpPr>
        <p:sp>
          <p:nvSpPr>
            <p:cNvPr id="5" name="Right Brace 4"/>
            <p:cNvSpPr/>
            <p:nvPr/>
          </p:nvSpPr>
          <p:spPr>
            <a:xfrm rot="5400000">
              <a:off x="4136571" y="3556003"/>
              <a:ext cx="595085" cy="4020457"/>
            </a:xfrm>
            <a:prstGeom prst="rightBrace">
              <a:avLst>
                <a:gd name="adj1" fmla="val 5571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4389" y="5856517"/>
              <a:ext cx="28994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“mechanism effect”</a:t>
              </a:r>
            </a:p>
            <a:p>
              <a:pPr algn="ctr"/>
              <a:r>
                <a:rPr lang="en-US" sz="2400" dirty="0" smtClean="0"/>
                <a:t>(indirect effect)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92272" y="3423650"/>
            <a:ext cx="4132928" cy="779862"/>
            <a:chOff x="6901547" y="5261432"/>
            <a:chExt cx="4045849" cy="1433339"/>
          </a:xfrm>
        </p:grpSpPr>
        <p:sp>
          <p:nvSpPr>
            <p:cNvPr id="6" name="Right Brace 5"/>
            <p:cNvSpPr/>
            <p:nvPr/>
          </p:nvSpPr>
          <p:spPr>
            <a:xfrm rot="5400000">
              <a:off x="8614233" y="3548746"/>
              <a:ext cx="595085" cy="4020457"/>
            </a:xfrm>
            <a:prstGeom prst="rightBrace">
              <a:avLst>
                <a:gd name="adj1" fmla="val 5571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19810" y="5863774"/>
              <a:ext cx="38275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“net-of-mechanism effect”</a:t>
              </a:r>
            </a:p>
            <a:p>
              <a:pPr algn="ctr"/>
              <a:r>
                <a:rPr lang="en-US" sz="2400" dirty="0" smtClean="0"/>
                <a:t>(direct effect)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72632" y="4658367"/>
                <a:ext cx="14029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𝑀𝐴𝑇𝐸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32" y="4658367"/>
                <a:ext cx="140294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68338" y="4658367"/>
                <a:ext cx="13548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𝑁𝐴𝑇𝐸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338" y="4658367"/>
                <a:ext cx="135485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35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Purpose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5"/>
            <a:ext cx="10058400" cy="4351338"/>
          </a:xfrm>
        </p:spPr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 smtClean="0"/>
              <a:t>Examine the role of educational compromises as a potential </a:t>
            </a:r>
            <a:r>
              <a:rPr lang="en-US" i="1" dirty="0" smtClean="0"/>
              <a:t>mechanism</a:t>
            </a:r>
            <a:r>
              <a:rPr lang="en-US" dirty="0" smtClean="0"/>
              <a:t> for the intergenerational transmission of food insecurity.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Food insecurity during childhood may reduce educational investment…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…and reduced educational investment may increase food insecurity during adulthood.</a:t>
            </a:r>
          </a:p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 smtClean="0"/>
              <a:t>Identifying mechanism(s) is an essential step for designing effective policies.</a:t>
            </a:r>
          </a:p>
        </p:txBody>
      </p:sp>
    </p:spTree>
    <p:extLst>
      <p:ext uri="{BB962C8B-B14F-4D97-AF65-F5344CB8AC3E}">
        <p14:creationId xmlns:p14="http://schemas.microsoft.com/office/powerpoint/2010/main" val="278630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FFL Estimator (cont.)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825624"/>
                <a:ext cx="10424160" cy="5032376"/>
              </a:xfrm>
            </p:spPr>
            <p:txBody>
              <a:bodyPr>
                <a:normAutofit/>
              </a:bodyPr>
              <a:lstStyle/>
              <a:p>
                <a:pPr marL="347663" indent="-344488">
                  <a:lnSpc>
                    <a:spcPct val="110000"/>
                  </a:lnSpc>
                  <a:buSzPct val="1200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𝑀𝐴𝑇𝐸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1028700" lvl="1" indent="-342900">
                  <a:lnSpc>
                    <a:spcPct val="110000"/>
                  </a:lnSpc>
                  <a:buSzPct val="85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What is the effect of reduced educational attainment (that is due to food insecurity during childhood) on food insecurity in adulthood?</a:t>
                </a:r>
              </a:p>
              <a:p>
                <a:pPr marL="347663" indent="-344488">
                  <a:lnSpc>
                    <a:spcPct val="110000"/>
                  </a:lnSpc>
                  <a:buSzPct val="120000"/>
                </a:pPr>
                <a:endParaRPr lang="en-US" sz="1100" i="1" dirty="0" smtClean="0">
                  <a:latin typeface="Cambria Math" panose="02040503050406030204" pitchFamily="18" charset="0"/>
                </a:endParaRPr>
              </a:p>
              <a:p>
                <a:pPr marL="347663" indent="-344488">
                  <a:lnSpc>
                    <a:spcPct val="110000"/>
                  </a:lnSpc>
                  <a:buSzPct val="1200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𝑁𝐴𝑇𝐸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1028700" lvl="1" indent="-342900">
                  <a:lnSpc>
                    <a:spcPct val="110000"/>
                  </a:lnSpc>
                  <a:buSzPct val="85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What is the effect of food insecurity during childhood </a:t>
                </a:r>
                <a:r>
                  <a:rPr lang="en-US" dirty="0"/>
                  <a:t>(net of the effect of reduced educational attainment due to food insecurity during childhood</a:t>
                </a:r>
                <a:r>
                  <a:rPr lang="en-US" dirty="0" smtClean="0"/>
                  <a:t>) on food insecurity in adulthood?</a:t>
                </a:r>
              </a:p>
              <a:p>
                <a:pPr marL="0" lvl="1" indent="0">
                  <a:lnSpc>
                    <a:spcPct val="110000"/>
                  </a:lnSpc>
                  <a:buSzPct val="85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825624"/>
                <a:ext cx="10424160" cy="5032376"/>
              </a:xfrm>
              <a:blipFill>
                <a:blip r:embed="rId2"/>
                <a:stretch>
                  <a:fillRect r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8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71293"/>
              </p:ext>
            </p:extLst>
          </p:nvPr>
        </p:nvGraphicFramePr>
        <p:xfrm>
          <a:off x="1802714" y="730244"/>
          <a:ext cx="8586573" cy="5397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98933775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830345447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59827281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3901378952"/>
                    </a:ext>
                  </a:extLst>
                </a:gridCol>
              </a:tblGrid>
              <a:tr h="37133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Estimates of Mediation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 (Product method)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2347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of Food Security in 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22505"/>
                  </a:ext>
                </a:extLst>
              </a:tr>
              <a:tr h="584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Any Food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Insecurity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(M/L/VL)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or 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9351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Effect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478388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772173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70960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Direct Effect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310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102860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9028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Indirect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Effect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70526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324388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28381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Proportion Mediated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56777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29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9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647262"/>
              </p:ext>
            </p:extLst>
          </p:nvPr>
        </p:nvGraphicFramePr>
        <p:xfrm>
          <a:off x="1802714" y="730244"/>
          <a:ext cx="8586573" cy="5397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98933775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830345447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59827281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3901378952"/>
                    </a:ext>
                  </a:extLst>
                </a:gridCol>
              </a:tblGrid>
              <a:tr h="37133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Estimates of Mediation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 (Product method)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2347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of Food Security in 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22505"/>
                  </a:ext>
                </a:extLst>
              </a:tr>
              <a:tr h="584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Any Food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Insecurity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(M/L/VL)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or 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9351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Effect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0.184***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478388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(0.038)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772173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70960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Direct Effect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0.180***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310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(0.038)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102860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9028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Indirect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Effect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70526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324388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28381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Proportion Mediated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56777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(0.022)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29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9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73883"/>
              </p:ext>
            </p:extLst>
          </p:nvPr>
        </p:nvGraphicFramePr>
        <p:xfrm>
          <a:off x="1802714" y="730244"/>
          <a:ext cx="8586573" cy="5397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98933775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830345447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59827281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3901378952"/>
                    </a:ext>
                  </a:extLst>
                </a:gridCol>
              </a:tblGrid>
              <a:tr h="37133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Estimates of Mediation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 (Product method)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2347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of Food Security in 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22505"/>
                  </a:ext>
                </a:extLst>
              </a:tr>
              <a:tr h="584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Any Food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Insecurity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(M/L/VL)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or 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9351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Effect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0.184***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0.189***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478388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(0.038)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772173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70960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Direct Effect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0.180***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0.191***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310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(0.038)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102860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9028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Indirect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Effect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70526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(0.003)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324388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28381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Proportion Mediated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56777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(0.022)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29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2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95083"/>
              </p:ext>
            </p:extLst>
          </p:nvPr>
        </p:nvGraphicFramePr>
        <p:xfrm>
          <a:off x="1802714" y="730244"/>
          <a:ext cx="8586573" cy="5397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98933775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830345447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59827281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3901378952"/>
                    </a:ext>
                  </a:extLst>
                </a:gridCol>
              </a:tblGrid>
              <a:tr h="37133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Estimates of Mediation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 (Product method)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2347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of Food Security in 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22505"/>
                  </a:ext>
                </a:extLst>
              </a:tr>
              <a:tr h="584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Any Food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Insecurity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(M/L/VL)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or 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9351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Effect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0.184***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0.189***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478388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(0.038)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(0.065)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772173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70960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Direct Effect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0.180***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0.191***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310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(0.038)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(0.064)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102860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9028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Indirect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Effect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70526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(0.003)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324388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28381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Proportion Mediated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-0.992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56777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(0.022)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(6.884)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29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3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087"/>
              </p:ext>
            </p:extLst>
          </p:nvPr>
        </p:nvGraphicFramePr>
        <p:xfrm>
          <a:off x="1802714" y="731552"/>
          <a:ext cx="8586573" cy="540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98933775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830345447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59827281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390137895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Estimates of Mechanism Effects (FFL method)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of Food Security in 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22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Any Food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Insecurity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(M/L/VL)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or 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9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478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(“Total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772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70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10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9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70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(“Indirect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32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283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Mechanism share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567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(“Proportion Mediated”)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29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2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79000"/>
              </p:ext>
            </p:extLst>
          </p:nvPr>
        </p:nvGraphicFramePr>
        <p:xfrm>
          <a:off x="1802714" y="731552"/>
          <a:ext cx="8586573" cy="540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98933775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830345447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59827281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390137895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Estimates of Mechanism Effects (FFL method)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of Food Security in 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22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Any Food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Insecurity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(M/L/VL)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or 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9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0.242***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478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(“Total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772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70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0.223***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10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9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0.018*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70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(“Indirect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(0.008)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32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283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Mechanism share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0.077*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567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(“Proportion Mediated”)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0.035)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29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8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08843"/>
              </p:ext>
            </p:extLst>
          </p:nvPr>
        </p:nvGraphicFramePr>
        <p:xfrm>
          <a:off x="1802714" y="731552"/>
          <a:ext cx="8586573" cy="540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98933775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830345447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59827281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390137895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Estimates of Mechanism Effects (FFL method)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of Food Security in 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22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Any Food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Insecurity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(M/L/VL)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or 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9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0.242***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0.198***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478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(“Total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0.032)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772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70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0.223***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0.188***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(0.032)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10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9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0.018*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70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(“Indirect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(0.008)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32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283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Mechanism share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0.077*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0.052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567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(“Proportion Mediated”)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0.035)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0.044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29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3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39014"/>
              </p:ext>
            </p:extLst>
          </p:nvPr>
        </p:nvGraphicFramePr>
        <p:xfrm>
          <a:off x="1802714" y="731552"/>
          <a:ext cx="8586573" cy="540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98933775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830345447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259827281"/>
                    </a:ext>
                  </a:extLst>
                </a:gridCol>
                <a:gridCol w="2039231">
                  <a:extLst>
                    <a:ext uri="{9D8B030D-6E8A-4147-A177-3AD203B41FA5}">
                      <a16:colId xmlns:a16="http://schemas.microsoft.com/office/drawing/2014/main" val="390137895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Estimates of Mechanism Effects (FFL method)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of Food Security in 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22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Any Food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Insecurity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(M/L/VL)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 or 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Very Low Food Security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9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0.242***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0.198***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0.134**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478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(“Total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0.032)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0.053)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772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70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0.223***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0.188***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(0.032)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0.124)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102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9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0.018*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70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(“Indirect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(0.008)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32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283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Mechanism share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0.077*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0.052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0.129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567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(“Proportion Mediated”)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0.035)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0.044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0.800)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29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8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44311"/>
              </p:ext>
            </p:extLst>
          </p:nvPr>
        </p:nvGraphicFramePr>
        <p:xfrm>
          <a:off x="1289127" y="731520"/>
          <a:ext cx="9613746" cy="5394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98933775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2830345447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259827281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3901378952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4184393828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1838027470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2220607991"/>
                    </a:ext>
                  </a:extLst>
                </a:gridCol>
              </a:tblGrid>
              <a:tr h="37133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Estimates of Mediation/Mechanism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2347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of Food Security in 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222505"/>
                  </a:ext>
                </a:extLst>
              </a:tr>
              <a:tr h="584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M/L/VL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L/VL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M/L/VL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L/VL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9351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478388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(“Total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772173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70960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310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102860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9028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70526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(“Indirect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324388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28381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Mechanism share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56777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(“Proportion Mediated”)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299627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751719" y="1748117"/>
            <a:ext cx="7132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93024" y="143883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 Method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2807" y="1432574"/>
            <a:ext cx="130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FFL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Background: What is Food Insecurity?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5"/>
            <a:ext cx="100584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“Food </a:t>
            </a:r>
            <a:r>
              <a:rPr lang="en-US" dirty="0"/>
              <a:t>security for a household means access by all members at all times to enough food for an active, healthy life. Food security includes at a minimum</a:t>
            </a:r>
            <a:r>
              <a:rPr lang="en-US" dirty="0" smtClean="0"/>
              <a:t>:</a:t>
            </a:r>
            <a:endParaRPr lang="en-US" dirty="0"/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ready availability of nutritionally adequate and safe </a:t>
            </a:r>
            <a:r>
              <a:rPr lang="en-US" dirty="0" smtClean="0"/>
              <a:t>foods.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Assured </a:t>
            </a:r>
            <a:r>
              <a:rPr lang="en-US" dirty="0"/>
              <a:t>ability to acquire acceptable foods in socially acceptable ways (that is, without resorting to emergency food supplies, scavenging, stealing, or other coping strategies</a:t>
            </a:r>
            <a:r>
              <a:rPr lang="en-US" dirty="0" smtClean="0"/>
              <a:t>).”</a:t>
            </a:r>
          </a:p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/>
              <a:t>“Food insecurity is the limited or uncertain availability of nutritionally adequate and safe foods or limited or uncertain ability to acquire acceptable foods in socially acceptable ways.”</a:t>
            </a:r>
          </a:p>
          <a:p>
            <a:pPr marL="0" indent="0">
              <a:lnSpc>
                <a:spcPct val="100000"/>
              </a:lnSpc>
              <a:buSzPct val="120000"/>
              <a:buNone/>
            </a:pPr>
            <a:r>
              <a:rPr lang="en-US" sz="1700" dirty="0" smtClean="0"/>
              <a:t>(Source:  https://www.ers.usda.gov/topics/food-nutrition-assistance/food-security-in-the-us/measurement.aspx)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4517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149861"/>
              </p:ext>
            </p:extLst>
          </p:nvPr>
        </p:nvGraphicFramePr>
        <p:xfrm>
          <a:off x="1289127" y="731520"/>
          <a:ext cx="9613746" cy="5394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98933775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2830345447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259827281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3901378952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4184393828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1838027470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2220607991"/>
                    </a:ext>
                  </a:extLst>
                </a:gridCol>
              </a:tblGrid>
              <a:tr h="37133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Estimates of Mediation/Mechanism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2347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of Food Security in 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222505"/>
                  </a:ext>
                </a:extLst>
              </a:tr>
              <a:tr h="584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M/L/VL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L/VL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M/L/VL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L/VL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9351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0.184***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0.189***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478388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(“Total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(0.038)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(0.065)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772173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70960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0.180***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0.191***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310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(0.038)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(0.064)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102860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9028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70526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(“Indirect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(0.003)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324388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28381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Mechanism share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-0.992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56777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(“Proportion Mediated”)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(0.022)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(6.884)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299627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751719" y="1748117"/>
            <a:ext cx="7132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93024" y="143883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 Method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2807" y="1432574"/>
            <a:ext cx="130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FFL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628514"/>
              </p:ext>
            </p:extLst>
          </p:nvPr>
        </p:nvGraphicFramePr>
        <p:xfrm>
          <a:off x="1289127" y="731520"/>
          <a:ext cx="9613746" cy="5394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598933775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2830345447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259827281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3901378952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4184393828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1838027470"/>
                    </a:ext>
                  </a:extLst>
                </a:gridCol>
                <a:gridCol w="1190811">
                  <a:extLst>
                    <a:ext uri="{9D8B030D-6E8A-4147-A177-3AD203B41FA5}">
                      <a16:colId xmlns:a16="http://schemas.microsoft.com/office/drawing/2014/main" val="2220607991"/>
                    </a:ext>
                  </a:extLst>
                </a:gridCol>
              </a:tblGrid>
              <a:tr h="37133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Estimates of Mediation/Mechanism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12347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of Food Security in 2015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222505"/>
                  </a:ext>
                </a:extLst>
              </a:tr>
              <a:tr h="5844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M/L/VL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L/VL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M/L/VL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L/VL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79351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0.184***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0.189***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0.242***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0.198***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0.134**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478388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(“Total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(0.038)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(0.065)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0.032)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0.053)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1772173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709600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0.180***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0.191***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0.223***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0.188***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5193101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(0.038)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(0.046)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(0.064)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(0.032)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0.124)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102860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9028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-0.009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0.018*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070526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(“Indirect Effect”)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(0.003)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(0.007)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(0.008)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0.008)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324388"/>
                  </a:ext>
                </a:extLst>
              </a:tr>
              <a:tr h="37133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283812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Mechanism share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-0.014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-0.992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0.077*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0.052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0.129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567777"/>
                  </a:ext>
                </a:extLst>
              </a:tr>
              <a:tr h="36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(“Proportion Mediated”)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(0.022)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(0.017)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(6.884)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0.035)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0.044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0.800)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299627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751719" y="1748117"/>
            <a:ext cx="7132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93024" y="1438836"/>
            <a:ext cx="172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 Method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2807" y="1432574"/>
            <a:ext cx="130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FFL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70692"/>
              </p:ext>
            </p:extLst>
          </p:nvPr>
        </p:nvGraphicFramePr>
        <p:xfrm>
          <a:off x="106679" y="927850"/>
          <a:ext cx="12034224" cy="3172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796132886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2513547872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1731802600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1382102572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3457202246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3571396002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1404088589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2709798866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3165056520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4084008812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2173272546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3598522531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2886122663"/>
                    </a:ext>
                  </a:extLst>
                </a:gridCol>
              </a:tblGrid>
              <a:tr h="301752">
                <a:tc gridSpan="1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Alternative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Estimates of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Mechanism Effects (FFL Method)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9654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Any Food Insecurity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Low or Very Low Food Security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Very Low Food Security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9951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Estimate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(1)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(2)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(3)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(4)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(1)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(2)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(3)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(4)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(1)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(2)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(3)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(4)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90660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0.242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0.027)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0.225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0.028)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0.197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0.029)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0.194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0.030)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0.198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0.032)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0.196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0.032)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0.181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0.034)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0.180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0.034)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0.134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0.053)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0.144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0.059)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0.139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0.062)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0.138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0.062)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7626886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2896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0.223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0.027)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0.188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0.032)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0.117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0.124)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623863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313224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0.018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(0.008)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0.002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(0.011)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-0.026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(0.015)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0.029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(0.016)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0.010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0.008)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0.008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0.016)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0.007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0.021)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0.008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0.022)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0.017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(0.110)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0.027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0.116)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0.021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0.118)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0.020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0.118)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3542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9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73705"/>
              </p:ext>
            </p:extLst>
          </p:nvPr>
        </p:nvGraphicFramePr>
        <p:xfrm>
          <a:off x="106679" y="927850"/>
          <a:ext cx="12034224" cy="4060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796132886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2513547872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1731802600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1382102572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3457202246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3571396002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1404088589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2709798866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3165056520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4084008812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2173272546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3598522531"/>
                    </a:ext>
                  </a:extLst>
                </a:gridCol>
                <a:gridCol w="896172">
                  <a:extLst>
                    <a:ext uri="{9D8B030D-6E8A-4147-A177-3AD203B41FA5}">
                      <a16:colId xmlns:a16="http://schemas.microsoft.com/office/drawing/2014/main" val="2886122663"/>
                    </a:ext>
                  </a:extLst>
                </a:gridCol>
              </a:tblGrid>
              <a:tr h="301752">
                <a:tc gridSpan="1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Alternative 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Estimates of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Mechanism Effects (FFL Method)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9654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Any Food Insecurity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Low or Very Low Food Security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Very Low Food Security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9951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Estimate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(1)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(2)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(3)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(4)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(1)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(2)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(3)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(4)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(1)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(2)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(3)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(4)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90660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0.242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0.027)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0.225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0.028)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0.197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0.029)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0.194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0.030)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0.198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0.032)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0.196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0.032)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0.181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0.034)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0.180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0.034)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0.134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0.053)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0.144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0.059)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0.139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0.062)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0.138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0.062)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7626886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2896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0.223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0.027)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0.188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***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0.032)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0.117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0.124)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623863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313224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0.018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*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(0.008)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0.002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(0.011)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-0.026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(0.015)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0.029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(0.016)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0.010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0.008)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0.008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0.016)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0.007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0.021)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0.008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0.022)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0.017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(0.110)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0.027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0.116)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0.021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0.118)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</a:rPr>
                        <a:t>0.020</a:t>
                      </a:r>
                      <a:endParaRPr lang="en-US" sz="17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dirty="0" smtClean="0">
                          <a:effectLst/>
                          <a:latin typeface="+mn-lt"/>
                        </a:rPr>
                        <a:t>0.118)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354229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 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069319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Mechanism share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</a:rPr>
                        <a:t>0.077</a:t>
                      </a:r>
                      <a:r>
                        <a:rPr lang="en-US" sz="1400" b="1" dirty="0" smtClean="0">
                          <a:effectLst/>
                          <a:latin typeface="+mn-lt"/>
                        </a:rPr>
                        <a:t>*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0.035)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0.007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0.052)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0.139</a:t>
                      </a:r>
                      <a:endParaRPr lang="en-US" sz="17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0.088)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0.156</a:t>
                      </a:r>
                      <a:endParaRPr lang="en-US" sz="17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0.093)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</a:rPr>
                        <a:t>0.052</a:t>
                      </a:r>
                      <a:endParaRPr lang="en-US" sz="17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0.044</a:t>
                      </a:r>
                      <a:r>
                        <a:rPr lang="en-US" sz="1700" b="1" dirty="0">
                          <a:effectLst/>
                          <a:latin typeface="+mn-lt"/>
                        </a:rPr>
                        <a:t>)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</a:rPr>
                        <a:t>0.038</a:t>
                      </a:r>
                      <a:endParaRPr lang="en-US" sz="17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0.083)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0.051</a:t>
                      </a:r>
                      <a:endParaRPr lang="en-US" sz="17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0.133)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0.061</a:t>
                      </a:r>
                      <a:endParaRPr lang="en-US" sz="17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0.139)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</a:rPr>
                        <a:t>0.129</a:t>
                      </a:r>
                      <a:endParaRPr lang="en-US" sz="17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0.800)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</a:rPr>
                        <a:t>0.186</a:t>
                      </a:r>
                      <a:endParaRPr lang="en-US" sz="17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0.594</a:t>
                      </a:r>
                      <a:r>
                        <a:rPr lang="en-US" sz="1700" b="1" dirty="0">
                          <a:effectLst/>
                          <a:latin typeface="+mn-lt"/>
                        </a:rPr>
                        <a:t>)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</a:rPr>
                        <a:t>0.154</a:t>
                      </a:r>
                      <a:endParaRPr lang="en-US" sz="17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0.747)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effectLst/>
                          <a:latin typeface="+mn-lt"/>
                        </a:rPr>
                        <a:t>0.148</a:t>
                      </a:r>
                      <a:endParaRPr lang="en-US" sz="17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700" b="1" dirty="0" smtClean="0">
                          <a:effectLst/>
                          <a:latin typeface="+mn-lt"/>
                        </a:rPr>
                        <a:t>0.758)</a:t>
                      </a:r>
                      <a:endParaRPr lang="en-US" sz="17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038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4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Conclusion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4"/>
            <a:ext cx="10058400" cy="5032376"/>
          </a:xfrm>
        </p:spPr>
        <p:txBody>
          <a:bodyPr>
            <a:normAutofit lnSpcReduction="10000"/>
          </a:bodyPr>
          <a:lstStyle/>
          <a:p>
            <a:pPr marL="347663" indent="-344488">
              <a:lnSpc>
                <a:spcPct val="110000"/>
              </a:lnSpc>
              <a:buSzPct val="120000"/>
            </a:pPr>
            <a:r>
              <a:rPr lang="en-US" dirty="0" smtClean="0"/>
              <a:t>We examine the </a:t>
            </a:r>
            <a:r>
              <a:rPr lang="en-US" dirty="0"/>
              <a:t>possibility that </a:t>
            </a:r>
            <a:r>
              <a:rPr lang="en-US" dirty="0" smtClean="0"/>
              <a:t>food insecurity </a:t>
            </a:r>
            <a:r>
              <a:rPr lang="en-US" dirty="0"/>
              <a:t>could be perpetuated by compromised educational attainment for children growing up in food insecure households</a:t>
            </a:r>
            <a:r>
              <a:rPr lang="en-US" dirty="0" smtClean="0"/>
              <a:t>.</a:t>
            </a:r>
          </a:p>
          <a:p>
            <a:pPr marL="347663" indent="-344488">
              <a:lnSpc>
                <a:spcPct val="110000"/>
              </a:lnSpc>
              <a:buSzPct val="120000"/>
            </a:pPr>
            <a:r>
              <a:rPr lang="en-US" dirty="0" smtClean="0"/>
              <a:t>We use mediation/mechanism analysis to separately estimate the “direct” effect of intergenerational </a:t>
            </a:r>
            <a:r>
              <a:rPr lang="en-US" dirty="0"/>
              <a:t>transmission of food insecurity from the </a:t>
            </a:r>
            <a:r>
              <a:rPr lang="en-US" dirty="0" smtClean="0"/>
              <a:t>“indirect” </a:t>
            </a:r>
            <a:r>
              <a:rPr lang="en-US" dirty="0"/>
              <a:t>effect of childhood food insecurity </a:t>
            </a:r>
            <a:r>
              <a:rPr lang="en-US" dirty="0" smtClean="0"/>
              <a:t>via educational </a:t>
            </a:r>
            <a:r>
              <a:rPr lang="en-US" dirty="0"/>
              <a:t>attainment.</a:t>
            </a:r>
            <a:endParaRPr lang="en-US" i="1" dirty="0" smtClean="0">
              <a:latin typeface="Cambria Math" panose="02040503050406030204" pitchFamily="18" charset="0"/>
            </a:endParaRPr>
          </a:p>
          <a:p>
            <a:pPr marL="347663" indent="-344488">
              <a:lnSpc>
                <a:spcPct val="110000"/>
              </a:lnSpc>
              <a:buSzPct val="120000"/>
            </a:pPr>
            <a:r>
              <a:rPr lang="en-US" dirty="0"/>
              <a:t>In </a:t>
            </a:r>
            <a:r>
              <a:rPr lang="en-US" dirty="0" smtClean="0"/>
              <a:t>preliminary analysis, we </a:t>
            </a:r>
            <a:r>
              <a:rPr lang="en-US" dirty="0"/>
              <a:t>find only a small amount of evidence for the education mechanism, though estimates vary widely across specifications such that large effects are not ruled </a:t>
            </a:r>
            <a:r>
              <a:rPr lang="en-US" dirty="0" smtClean="0"/>
              <a:t>out.</a:t>
            </a:r>
          </a:p>
          <a:p>
            <a:pPr marL="347663" indent="-344488">
              <a:lnSpc>
                <a:spcPct val="110000"/>
              </a:lnSpc>
              <a:buSzPct val="12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Next Steps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4"/>
            <a:ext cx="10058400" cy="5032376"/>
          </a:xfrm>
        </p:spPr>
        <p:txBody>
          <a:bodyPr>
            <a:normAutofit/>
          </a:bodyPr>
          <a:lstStyle/>
          <a:p>
            <a:pPr marL="349250" indent="-349250"/>
            <a:r>
              <a:rPr lang="en-US" dirty="0" smtClean="0"/>
              <a:t>Use better and additional measures of educational attainment (e.g., college </a:t>
            </a:r>
            <a:r>
              <a:rPr lang="en-US" dirty="0"/>
              <a:t>matriculation, persistence, and </a:t>
            </a:r>
            <a:r>
              <a:rPr lang="en-US" dirty="0" smtClean="0"/>
              <a:t>completion).</a:t>
            </a:r>
          </a:p>
          <a:p>
            <a:pPr marL="349250" indent="-349250"/>
            <a:r>
              <a:rPr lang="en-US" dirty="0" smtClean="0"/>
              <a:t>Include additional pre-1997 PSID variables.</a:t>
            </a:r>
          </a:p>
          <a:p>
            <a:pPr marL="349250" indent="-349250"/>
            <a:r>
              <a:rPr lang="en-US" dirty="0" smtClean="0"/>
              <a:t>Develop </a:t>
            </a:r>
            <a:r>
              <a:rPr lang="en-US" dirty="0"/>
              <a:t>ATE </a:t>
            </a:r>
            <a:r>
              <a:rPr lang="en-US" dirty="0" smtClean="0"/>
              <a:t>models.</a:t>
            </a:r>
          </a:p>
          <a:p>
            <a:pPr marL="349250" indent="-349250"/>
            <a:r>
              <a:rPr lang="en-US" dirty="0" smtClean="0"/>
              <a:t>Develop partial identification method.</a:t>
            </a:r>
          </a:p>
          <a:p>
            <a:pPr marL="349250" indent="-349250"/>
            <a:r>
              <a:rPr lang="en-US" dirty="0" smtClean="0"/>
              <a:t>Instrumental variables?</a:t>
            </a:r>
          </a:p>
        </p:txBody>
      </p:sp>
    </p:spTree>
    <p:extLst>
      <p:ext uri="{BB962C8B-B14F-4D97-AF65-F5344CB8AC3E}">
        <p14:creationId xmlns:p14="http://schemas.microsoft.com/office/powerpoint/2010/main" val="17661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4"/>
            <a:ext cx="10058400" cy="5032376"/>
          </a:xfrm>
        </p:spPr>
        <p:txBody>
          <a:bodyPr>
            <a:normAutofit/>
          </a:bodyPr>
          <a:lstStyle/>
          <a:p>
            <a:pPr marL="3175" indent="0" algn="ctr">
              <a:lnSpc>
                <a:spcPct val="110000"/>
              </a:lnSpc>
              <a:buSzPct val="120000"/>
              <a:buNone/>
            </a:pPr>
            <a:r>
              <a:rPr lang="en-US" sz="4400" dirty="0" smtClean="0">
                <a:solidFill>
                  <a:schemeClr val="accent1"/>
                </a:solidFill>
              </a:rPr>
              <a:t>Thanks!</a:t>
            </a:r>
          </a:p>
          <a:p>
            <a:pPr marL="3175" indent="0" algn="ctr">
              <a:lnSpc>
                <a:spcPct val="110000"/>
              </a:lnSpc>
              <a:buSzPct val="120000"/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3175" indent="0" algn="ctr">
              <a:lnSpc>
                <a:spcPct val="110000"/>
              </a:lnSpc>
              <a:buSzPct val="120000"/>
              <a:buNone/>
            </a:pPr>
            <a:r>
              <a:rPr lang="en-US" dirty="0">
                <a:solidFill>
                  <a:schemeClr val="accent1"/>
                </a:solidFill>
              </a:rPr>
              <a:t>Sarah Hamersma</a:t>
            </a:r>
          </a:p>
          <a:p>
            <a:pPr marL="3175" indent="0" algn="ctr">
              <a:lnSpc>
                <a:spcPct val="110000"/>
              </a:lnSpc>
              <a:buSzPct val="120000"/>
              <a:buNone/>
            </a:pPr>
            <a:r>
              <a:rPr lang="en-US" dirty="0">
                <a:solidFill>
                  <a:schemeClr val="accent1"/>
                </a:solidFill>
                <a:hlinkClick r:id="rId2"/>
              </a:rPr>
              <a:t>sehamers@maxwell.syr.edu</a:t>
            </a:r>
            <a:endParaRPr lang="en-US" dirty="0">
              <a:solidFill>
                <a:schemeClr val="accent1"/>
              </a:solidFill>
            </a:endParaRPr>
          </a:p>
          <a:p>
            <a:pPr marL="3175" indent="0" algn="ctr">
              <a:lnSpc>
                <a:spcPct val="110000"/>
              </a:lnSpc>
              <a:buSzPct val="12000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3175" indent="0" algn="ctr">
              <a:lnSpc>
                <a:spcPct val="110000"/>
              </a:lnSpc>
              <a:buSzPct val="120000"/>
              <a:buNone/>
            </a:pPr>
            <a:r>
              <a:rPr lang="en-US" dirty="0" smtClean="0">
                <a:solidFill>
                  <a:schemeClr val="accent1"/>
                </a:solidFill>
              </a:rPr>
              <a:t>Matthew Kim</a:t>
            </a:r>
          </a:p>
          <a:p>
            <a:pPr marL="3175" indent="0" algn="ctr">
              <a:lnSpc>
                <a:spcPct val="110000"/>
              </a:lnSpc>
              <a:buSzPct val="120000"/>
              <a:buNone/>
            </a:pPr>
            <a:r>
              <a:rPr lang="en-US" dirty="0" smtClean="0">
                <a:solidFill>
                  <a:schemeClr val="accent1"/>
                </a:solidFill>
                <a:hlinkClick r:id="rId3"/>
              </a:rPr>
              <a:t>mkim@stthomas.edu</a:t>
            </a:r>
            <a:endParaRPr lang="en-US" dirty="0" smtClean="0">
              <a:solidFill>
                <a:schemeClr val="accent1"/>
              </a:solidFill>
            </a:endParaRPr>
          </a:p>
          <a:p>
            <a:pPr marL="3175" indent="0" algn="ctr">
              <a:lnSpc>
                <a:spcPct val="110000"/>
              </a:lnSpc>
              <a:buSzPct val="120000"/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Questions to Assess Food Security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4"/>
            <a:ext cx="10172700" cy="4879976"/>
          </a:xfrm>
        </p:spPr>
        <p:txBody>
          <a:bodyPr numCol="2" spcCol="27432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sz="1200" dirty="0" smtClean="0"/>
              <a:t>“We </a:t>
            </a:r>
            <a:r>
              <a:rPr lang="en-US" sz="1200" dirty="0"/>
              <a:t>worried whether our food would run out before we got money to buy more</a:t>
            </a:r>
            <a:r>
              <a:rPr lang="en-US" sz="1200" dirty="0" smtClean="0"/>
              <a:t>.” </a:t>
            </a:r>
            <a:r>
              <a:rPr lang="en-US" sz="1200" dirty="0"/>
              <a:t>Was that often, sometimes, or never true for you in the last 12 months?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sz="1200" dirty="0" smtClean="0"/>
              <a:t>“The </a:t>
            </a:r>
            <a:r>
              <a:rPr lang="en-US" sz="1200" dirty="0"/>
              <a:t>food that we bought just didn't last and we didn't have money to get more</a:t>
            </a:r>
            <a:r>
              <a:rPr lang="en-US" sz="1200" dirty="0" smtClean="0"/>
              <a:t>.” </a:t>
            </a:r>
            <a:r>
              <a:rPr lang="en-US" sz="1200" dirty="0"/>
              <a:t>Was that often, sometimes, or never true for you in the last 12 months?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sz="1200" dirty="0" smtClean="0"/>
              <a:t>“We </a:t>
            </a:r>
            <a:r>
              <a:rPr lang="en-US" sz="1200" dirty="0"/>
              <a:t>couldn't afford to eat balanced meals</a:t>
            </a:r>
            <a:r>
              <a:rPr lang="en-US" sz="1200" dirty="0" smtClean="0"/>
              <a:t>.” </a:t>
            </a:r>
            <a:r>
              <a:rPr lang="en-US" sz="1200" dirty="0"/>
              <a:t>Was that often, sometimes, or never true for you in the last 12 months?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sz="1200" dirty="0" smtClean="0"/>
              <a:t>In </a:t>
            </a:r>
            <a:r>
              <a:rPr lang="en-US" sz="1200" dirty="0"/>
              <a:t>the last 12 months, did you or other adults in the household ever cut the size of your meals or skip meals because there </a:t>
            </a:r>
            <a:r>
              <a:rPr lang="en-US" sz="1200" dirty="0" smtClean="0"/>
              <a:t>wasn’t </a:t>
            </a:r>
            <a:r>
              <a:rPr lang="en-US" sz="1200" dirty="0"/>
              <a:t>enough money for food</a:t>
            </a:r>
            <a:r>
              <a:rPr lang="en-US" sz="1200" dirty="0" smtClean="0"/>
              <a:t>? </a:t>
            </a:r>
            <a:endParaRPr lang="en-US" sz="12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sz="1200" dirty="0" smtClean="0"/>
              <a:t>(If </a:t>
            </a:r>
            <a:r>
              <a:rPr lang="en-US" sz="1200" dirty="0"/>
              <a:t>yes to question 4) How often did this happen—almost every month, some months but not every month, or in only 1 or 2 months?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sz="1200" dirty="0" smtClean="0"/>
              <a:t>In </a:t>
            </a:r>
            <a:r>
              <a:rPr lang="en-US" sz="1200" dirty="0"/>
              <a:t>the last 12 months, did you ever eat less than you felt you should because there </a:t>
            </a:r>
            <a:r>
              <a:rPr lang="en-US" sz="1200" dirty="0" smtClean="0"/>
              <a:t>wasn’t </a:t>
            </a:r>
            <a:r>
              <a:rPr lang="en-US" sz="1200" dirty="0"/>
              <a:t>enough money for food?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sz="1200" dirty="0" smtClean="0"/>
              <a:t>In </a:t>
            </a:r>
            <a:r>
              <a:rPr lang="en-US" sz="1200" dirty="0"/>
              <a:t>the last 12 months, were you ever hungry, but </a:t>
            </a:r>
            <a:r>
              <a:rPr lang="en-US" sz="1200" dirty="0" smtClean="0"/>
              <a:t>didn’t </a:t>
            </a:r>
            <a:r>
              <a:rPr lang="en-US" sz="1200" dirty="0"/>
              <a:t>eat, because there </a:t>
            </a:r>
            <a:r>
              <a:rPr lang="en-US" sz="1200" dirty="0" smtClean="0"/>
              <a:t>wasn’t </a:t>
            </a:r>
            <a:r>
              <a:rPr lang="en-US" sz="1200" dirty="0"/>
              <a:t>enough money for food?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sz="1200" dirty="0" smtClean="0"/>
              <a:t>In </a:t>
            </a:r>
            <a:r>
              <a:rPr lang="en-US" sz="1200" dirty="0"/>
              <a:t>the last 12 months, did you lose weight because there </a:t>
            </a:r>
            <a:r>
              <a:rPr lang="en-US" sz="1200" dirty="0" smtClean="0"/>
              <a:t>wasn’t </a:t>
            </a:r>
            <a:r>
              <a:rPr lang="en-US" sz="1200" dirty="0"/>
              <a:t>enough money for food?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sz="1200" dirty="0" smtClean="0"/>
              <a:t>In </a:t>
            </a:r>
            <a:r>
              <a:rPr lang="en-US" sz="1200" dirty="0"/>
              <a:t>the last 12 months did you or other adults in your household ever not eat for a whole day because there </a:t>
            </a:r>
            <a:r>
              <a:rPr lang="en-US" sz="1200" dirty="0" smtClean="0"/>
              <a:t>wasn’t </a:t>
            </a:r>
            <a:r>
              <a:rPr lang="en-US" sz="1200" dirty="0"/>
              <a:t>enough money for food?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sz="1200" dirty="0" smtClean="0"/>
              <a:t>(</a:t>
            </a:r>
            <a:r>
              <a:rPr lang="en-US" sz="1200" dirty="0"/>
              <a:t>If yes to question 9) How often did this happen—almost every month, some months but not every month, or in only 1 or 2 months</a:t>
            </a:r>
            <a:r>
              <a:rPr lang="en-US" sz="1200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200" dirty="0" smtClean="0"/>
              <a:t>(</a:t>
            </a:r>
            <a:r>
              <a:rPr lang="en-US" sz="1200" dirty="0"/>
              <a:t>Questions 11-18 were asked only if the household included children age 0-17</a:t>
            </a:r>
            <a:r>
              <a:rPr lang="en-US" sz="1200" dirty="0" smtClean="0"/>
              <a:t>)</a:t>
            </a:r>
            <a:br>
              <a:rPr lang="en-US" sz="1200" dirty="0" smtClean="0"/>
            </a:br>
            <a:endParaRPr lang="en-US" sz="1200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 startAt="11"/>
            </a:pPr>
            <a:r>
              <a:rPr lang="en-US" sz="1200" dirty="0" smtClean="0"/>
              <a:t>“We </a:t>
            </a:r>
            <a:r>
              <a:rPr lang="en-US" sz="1200" dirty="0"/>
              <a:t>relied on only a few kinds of low-cost food to feed our children because we were running out of money to buy food</a:t>
            </a:r>
            <a:r>
              <a:rPr lang="en-US" sz="1200" dirty="0" smtClean="0"/>
              <a:t>.” </a:t>
            </a:r>
            <a:r>
              <a:rPr lang="en-US" sz="1200" dirty="0"/>
              <a:t>Was that often, sometimes, or never true for you in the last 12 months?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 startAt="11"/>
            </a:pPr>
            <a:r>
              <a:rPr lang="en-US" sz="1200" dirty="0" smtClean="0"/>
              <a:t>“We couldn’t </a:t>
            </a:r>
            <a:r>
              <a:rPr lang="en-US" sz="1200" dirty="0"/>
              <a:t>feed our children a balanced meal, because we </a:t>
            </a:r>
            <a:r>
              <a:rPr lang="en-US" sz="1200" dirty="0" smtClean="0"/>
              <a:t>couldn’t </a:t>
            </a:r>
            <a:r>
              <a:rPr lang="en-US" sz="1200" dirty="0"/>
              <a:t>afford that</a:t>
            </a:r>
            <a:r>
              <a:rPr lang="en-US" sz="1200" dirty="0" smtClean="0"/>
              <a:t>.” </a:t>
            </a:r>
            <a:r>
              <a:rPr lang="en-US" sz="1200" dirty="0"/>
              <a:t>Was that often, sometimes, or never true for you in the last 12 months?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 startAt="11"/>
            </a:pPr>
            <a:r>
              <a:rPr lang="en-US" sz="1200" dirty="0" smtClean="0"/>
              <a:t>“The </a:t>
            </a:r>
            <a:r>
              <a:rPr lang="en-US" sz="1200" dirty="0"/>
              <a:t>children were not eating enough because we just </a:t>
            </a:r>
            <a:r>
              <a:rPr lang="en-US" sz="1200" dirty="0" smtClean="0"/>
              <a:t>couldn’t </a:t>
            </a:r>
            <a:r>
              <a:rPr lang="en-US" sz="1200" dirty="0"/>
              <a:t>afford enough food</a:t>
            </a:r>
            <a:r>
              <a:rPr lang="en-US" sz="1200" dirty="0" smtClean="0"/>
              <a:t>.” </a:t>
            </a:r>
            <a:r>
              <a:rPr lang="en-US" sz="1200" dirty="0"/>
              <a:t>Was that often, sometimes, or never true for you in the last 12 months?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 startAt="11"/>
            </a:pPr>
            <a:r>
              <a:rPr lang="en-US" sz="1200" dirty="0" smtClean="0"/>
              <a:t>In </a:t>
            </a:r>
            <a:r>
              <a:rPr lang="en-US" sz="1200" dirty="0"/>
              <a:t>the last 12 months, did you ever cut the size of any of the </a:t>
            </a:r>
            <a:r>
              <a:rPr lang="en-US" sz="1200" dirty="0" smtClean="0"/>
              <a:t>children’s </a:t>
            </a:r>
            <a:r>
              <a:rPr lang="en-US" sz="1200" dirty="0"/>
              <a:t>meals because there </a:t>
            </a:r>
            <a:r>
              <a:rPr lang="en-US" sz="1200" dirty="0" smtClean="0"/>
              <a:t>wasn’t </a:t>
            </a:r>
            <a:r>
              <a:rPr lang="en-US" sz="1200" dirty="0"/>
              <a:t>enough money for food?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 startAt="11"/>
            </a:pPr>
            <a:r>
              <a:rPr lang="en-US" sz="1200" dirty="0" smtClean="0"/>
              <a:t>In </a:t>
            </a:r>
            <a:r>
              <a:rPr lang="en-US" sz="1200" dirty="0"/>
              <a:t>the last 12 months, were the children ever hungry but you just </a:t>
            </a:r>
            <a:r>
              <a:rPr lang="en-US" sz="1200" dirty="0" smtClean="0"/>
              <a:t>couldn’t </a:t>
            </a:r>
            <a:r>
              <a:rPr lang="en-US" sz="1200" dirty="0"/>
              <a:t>afford more food?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 startAt="11"/>
            </a:pPr>
            <a:r>
              <a:rPr lang="en-US" sz="1200" dirty="0" smtClean="0"/>
              <a:t>In </a:t>
            </a:r>
            <a:r>
              <a:rPr lang="en-US" sz="1200" dirty="0"/>
              <a:t>the last 12 months, did any of the children ever skip a meal because there </a:t>
            </a:r>
            <a:r>
              <a:rPr lang="en-US" sz="1200" dirty="0" smtClean="0"/>
              <a:t>wasn’t </a:t>
            </a:r>
            <a:r>
              <a:rPr lang="en-US" sz="1200" dirty="0"/>
              <a:t>enough money for food?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 startAt="11"/>
            </a:pPr>
            <a:r>
              <a:rPr lang="en-US" sz="1200" dirty="0" smtClean="0"/>
              <a:t>(</a:t>
            </a:r>
            <a:r>
              <a:rPr lang="en-US" sz="1200" dirty="0"/>
              <a:t>If yes to question 16) How often did this happen—almost every month, some months but not every month, or in only 1 or 2 months?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 startAt="11"/>
            </a:pPr>
            <a:r>
              <a:rPr lang="en-US" sz="1200" dirty="0" smtClean="0"/>
              <a:t>In </a:t>
            </a:r>
            <a:r>
              <a:rPr lang="en-US" sz="1200" dirty="0"/>
              <a:t>the last 12 months did any of the children ever not eat for a whole day because there </a:t>
            </a:r>
            <a:r>
              <a:rPr lang="en-US" sz="1200" dirty="0" smtClean="0"/>
              <a:t>wasn’t </a:t>
            </a:r>
            <a:r>
              <a:rPr lang="en-US" sz="1200" dirty="0"/>
              <a:t>enough money for food?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25665" y="67842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en-US" sz="2000" dirty="0" smtClean="0">
                <a:hlinkClick r:id="rId2" action="ppaction://hlinksldjump"/>
              </a:rPr>
              <a:t>back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83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Descriptive Statistics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15438"/>
              </p:ext>
            </p:extLst>
          </p:nvPr>
        </p:nvGraphicFramePr>
        <p:xfrm>
          <a:off x="1066801" y="1645920"/>
          <a:ext cx="10058399" cy="39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102">
                  <a:extLst>
                    <a:ext uri="{9D8B030D-6E8A-4147-A177-3AD203B41FA5}">
                      <a16:colId xmlns:a16="http://schemas.microsoft.com/office/drawing/2014/main" val="1669941273"/>
                    </a:ext>
                  </a:extLst>
                </a:gridCol>
                <a:gridCol w="4831381">
                  <a:extLst>
                    <a:ext uri="{9D8B030D-6E8A-4147-A177-3AD203B41FA5}">
                      <a16:colId xmlns:a16="http://schemas.microsoft.com/office/drawing/2014/main" val="4188369384"/>
                    </a:ext>
                  </a:extLst>
                </a:gridCol>
                <a:gridCol w="1172229">
                  <a:extLst>
                    <a:ext uri="{9D8B030D-6E8A-4147-A177-3AD203B41FA5}">
                      <a16:colId xmlns:a16="http://schemas.microsoft.com/office/drawing/2014/main" val="2457439194"/>
                    </a:ext>
                  </a:extLst>
                </a:gridCol>
                <a:gridCol w="1172229">
                  <a:extLst>
                    <a:ext uri="{9D8B030D-6E8A-4147-A177-3AD203B41FA5}">
                      <a16:colId xmlns:a16="http://schemas.microsoft.com/office/drawing/2014/main" val="3965244468"/>
                    </a:ext>
                  </a:extLst>
                </a:gridCol>
                <a:gridCol w="1172229">
                  <a:extLst>
                    <a:ext uri="{9D8B030D-6E8A-4147-A177-3AD203B41FA5}">
                      <a16:colId xmlns:a16="http://schemas.microsoft.com/office/drawing/2014/main" val="1136468239"/>
                    </a:ext>
                  </a:extLst>
                </a:gridCol>
                <a:gridCol w="1172229">
                  <a:extLst>
                    <a:ext uri="{9D8B030D-6E8A-4147-A177-3AD203B41FA5}">
                      <a16:colId xmlns:a16="http://schemas.microsoft.com/office/drawing/2014/main" val="1051878761"/>
                    </a:ext>
                  </a:extLst>
                </a:gridCol>
              </a:tblGrid>
              <a:tr h="182880"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Table 1: Descriptive </a:t>
                      </a:r>
                      <a:r>
                        <a:rPr lang="en-US" sz="2000" dirty="0" smtClean="0">
                          <a:effectLst/>
                        </a:rPr>
                        <a:t>Statistics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5911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Std. Dev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594724161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Food security, 1997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7622940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Marginal/Low/Very Low FS indicator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0.196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0.398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24014900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Low/Very Low FS indicator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0.110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0.313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8631296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Very Low FS indicator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0.164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4174939575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Food security, 2015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11156673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Marginal/Low/Very Low FS indicator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0.282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0.450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4236595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Low/Very Low FS indicator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0.155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0.362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8010832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Very Low FS indicator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0.073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0.260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4232552508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Education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653073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Graduated </a:t>
                      </a:r>
                      <a:r>
                        <a:rPr lang="en-US" sz="2000" dirty="0" smtClean="0">
                          <a:effectLst/>
                        </a:rPr>
                        <a:t>HS by age 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0.883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0.322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280582774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25665" y="67842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en-US" sz="2000" dirty="0" smtClean="0">
                <a:hlinkClick r:id="rId2" action="ppaction://hlinksldjump"/>
              </a:rPr>
              <a:t>back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05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Descriptive Statistics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524547"/>
              </p:ext>
            </p:extLst>
          </p:nvPr>
        </p:nvGraphicFramePr>
        <p:xfrm>
          <a:off x="1066801" y="1645920"/>
          <a:ext cx="10058400" cy="4239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098">
                  <a:extLst>
                    <a:ext uri="{9D8B030D-6E8A-4147-A177-3AD203B41FA5}">
                      <a16:colId xmlns:a16="http://schemas.microsoft.com/office/drawing/2014/main" val="3715873020"/>
                    </a:ext>
                  </a:extLst>
                </a:gridCol>
                <a:gridCol w="4853958">
                  <a:extLst>
                    <a:ext uri="{9D8B030D-6E8A-4147-A177-3AD203B41FA5}">
                      <a16:colId xmlns:a16="http://schemas.microsoft.com/office/drawing/2014/main" val="719501231"/>
                    </a:ext>
                  </a:extLst>
                </a:gridCol>
                <a:gridCol w="1166586">
                  <a:extLst>
                    <a:ext uri="{9D8B030D-6E8A-4147-A177-3AD203B41FA5}">
                      <a16:colId xmlns:a16="http://schemas.microsoft.com/office/drawing/2014/main" val="758139545"/>
                    </a:ext>
                  </a:extLst>
                </a:gridCol>
                <a:gridCol w="1166586">
                  <a:extLst>
                    <a:ext uri="{9D8B030D-6E8A-4147-A177-3AD203B41FA5}">
                      <a16:colId xmlns:a16="http://schemas.microsoft.com/office/drawing/2014/main" val="3208398001"/>
                    </a:ext>
                  </a:extLst>
                </a:gridCol>
                <a:gridCol w="1166586">
                  <a:extLst>
                    <a:ext uri="{9D8B030D-6E8A-4147-A177-3AD203B41FA5}">
                      <a16:colId xmlns:a16="http://schemas.microsoft.com/office/drawing/2014/main" val="118576572"/>
                    </a:ext>
                  </a:extLst>
                </a:gridCol>
                <a:gridCol w="1166586">
                  <a:extLst>
                    <a:ext uri="{9D8B030D-6E8A-4147-A177-3AD203B41FA5}">
                      <a16:colId xmlns:a16="http://schemas.microsoft.com/office/drawing/2014/main" val="480413384"/>
                    </a:ext>
                  </a:extLst>
                </a:gridCol>
              </a:tblGrid>
              <a:tr h="135979"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Table 1: Descriptive Statistics </a:t>
                      </a:r>
                      <a:r>
                        <a:rPr lang="en-US" sz="2000" dirty="0" smtClean="0">
                          <a:effectLst/>
                        </a:rPr>
                        <a:t>(cont.)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88475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Std. Dev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2667536293"/>
                  </a:ext>
                </a:extLst>
              </a:tr>
              <a:tr h="13597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Childhood variables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96007331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Household head age in </a:t>
                      </a:r>
                      <a:r>
                        <a:rPr lang="en-US" sz="2000" dirty="0" smtClean="0">
                          <a:effectLst/>
                        </a:rPr>
                        <a:t>1997 (in </a:t>
                      </a:r>
                      <a:r>
                        <a:rPr lang="en-US" sz="2000" dirty="0">
                          <a:effectLst/>
                        </a:rPr>
                        <a:t>yrs)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37.9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17805780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Household head = female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0.409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235956217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Marital status = Married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0.738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0.440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145847655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Marital status = Never married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0.303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59624916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Marital status = Widowed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43692345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Marital status = Divorce/Sep/Annul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0.352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72183265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children = </a:t>
                      </a:r>
                      <a:r>
                        <a:rPr lang="en-US" sz="2000" dirty="0" smtClean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0.144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0.351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83029831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children = </a:t>
                      </a:r>
                      <a:r>
                        <a:rPr lang="en-US" sz="20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0.508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0.500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09630998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children = </a:t>
                      </a:r>
                      <a:r>
                        <a:rPr lang="en-US" sz="2000" dirty="0" smtClean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0.433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63828736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children = </a:t>
                      </a:r>
                      <a:r>
                        <a:rPr lang="en-US" sz="2000" dirty="0" smtClean="0">
                          <a:effectLst/>
                        </a:rPr>
                        <a:t>4+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0.099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0.298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44714765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25665" y="67842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en-US" sz="2000" dirty="0" smtClean="0">
                <a:hlinkClick r:id="rId2" action="ppaction://hlinksldjump"/>
              </a:rPr>
              <a:t>back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07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Background: </a:t>
            </a:r>
            <a:r>
              <a:rPr lang="en-US" dirty="0" smtClean="0">
                <a:solidFill>
                  <a:schemeClr val="accent1"/>
                </a:solidFill>
              </a:rPr>
              <a:t>Measuring Food Insecurity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5"/>
            <a:ext cx="10058400" cy="4351338"/>
          </a:xfrm>
        </p:spPr>
        <p:txBody>
          <a:bodyPr>
            <a:normAutofit lnSpcReduction="10000"/>
          </a:bodyPr>
          <a:lstStyle/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 smtClean="0"/>
              <a:t>CPS Food Security Supplement</a:t>
            </a:r>
          </a:p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 smtClean="0"/>
              <a:t>Responses to series of questions about conditions and behaviors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Specifies </a:t>
            </a:r>
            <a:r>
              <a:rPr lang="en-US" dirty="0"/>
              <a:t>a lack of money and </a:t>
            </a:r>
            <a:r>
              <a:rPr lang="en-US" dirty="0" smtClean="0"/>
              <a:t>other </a:t>
            </a:r>
            <a:r>
              <a:rPr lang="en-US" dirty="0"/>
              <a:t>resources to obtain </a:t>
            </a:r>
            <a:r>
              <a:rPr lang="en-US" dirty="0" smtClean="0"/>
              <a:t>food</a:t>
            </a:r>
          </a:p>
          <a:p>
            <a:pPr lvl="1" indent="0">
              <a:lnSpc>
                <a:spcPct val="100000"/>
              </a:lnSpc>
              <a:buSzPct val="85000"/>
              <a:buNone/>
              <a:tabLst>
                <a:tab pos="1028700" algn="l"/>
              </a:tabLst>
            </a:pPr>
            <a:r>
              <a:rPr lang="en-US" dirty="0" smtClean="0">
                <a:sym typeface="Wingdings" panose="05000000000000000000" pitchFamily="2" charset="2"/>
              </a:rPr>
              <a:t>	 </a:t>
            </a:r>
            <a:r>
              <a:rPr lang="en-US" dirty="0" smtClean="0"/>
              <a:t>Voluntary fasting or dieting are excluded. 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18</a:t>
            </a:r>
            <a:r>
              <a:rPr lang="en-US" dirty="0"/>
              <a:t> </a:t>
            </a:r>
            <a:r>
              <a:rPr lang="en-US" dirty="0" smtClean="0"/>
              <a:t>(10) questions for households with (without) children</a:t>
            </a:r>
          </a:p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 smtClean="0"/>
              <a:t>Four categories (depending on # of affirmative responses):</a:t>
            </a:r>
            <a:endParaRPr lang="en-US" dirty="0"/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High food security (0)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Marginal food security (1-2)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Low food security (3-7)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Very low food security (8-18)</a:t>
            </a:r>
          </a:p>
          <a:p>
            <a:pPr marL="347663" indent="-347663">
              <a:lnSpc>
                <a:spcPct val="100000"/>
              </a:lnSpc>
              <a:buSzPct val="120000"/>
            </a:pPr>
            <a:endParaRPr lang="en-US" dirty="0" smtClean="0"/>
          </a:p>
          <a:p>
            <a:pPr lvl="1" indent="0">
              <a:lnSpc>
                <a:spcPct val="100000"/>
              </a:lnSpc>
              <a:buSzPct val="85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770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Descriptive Statistics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449651"/>
              </p:ext>
            </p:extLst>
          </p:nvPr>
        </p:nvGraphicFramePr>
        <p:xfrm>
          <a:off x="1066801" y="1645920"/>
          <a:ext cx="10058400" cy="326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098">
                  <a:extLst>
                    <a:ext uri="{9D8B030D-6E8A-4147-A177-3AD203B41FA5}">
                      <a16:colId xmlns:a16="http://schemas.microsoft.com/office/drawing/2014/main" val="3715873020"/>
                    </a:ext>
                  </a:extLst>
                </a:gridCol>
                <a:gridCol w="4853958">
                  <a:extLst>
                    <a:ext uri="{9D8B030D-6E8A-4147-A177-3AD203B41FA5}">
                      <a16:colId xmlns:a16="http://schemas.microsoft.com/office/drawing/2014/main" val="719501231"/>
                    </a:ext>
                  </a:extLst>
                </a:gridCol>
                <a:gridCol w="1166586">
                  <a:extLst>
                    <a:ext uri="{9D8B030D-6E8A-4147-A177-3AD203B41FA5}">
                      <a16:colId xmlns:a16="http://schemas.microsoft.com/office/drawing/2014/main" val="758139545"/>
                    </a:ext>
                  </a:extLst>
                </a:gridCol>
                <a:gridCol w="1166586">
                  <a:extLst>
                    <a:ext uri="{9D8B030D-6E8A-4147-A177-3AD203B41FA5}">
                      <a16:colId xmlns:a16="http://schemas.microsoft.com/office/drawing/2014/main" val="3208398001"/>
                    </a:ext>
                  </a:extLst>
                </a:gridCol>
                <a:gridCol w="1166586">
                  <a:extLst>
                    <a:ext uri="{9D8B030D-6E8A-4147-A177-3AD203B41FA5}">
                      <a16:colId xmlns:a16="http://schemas.microsoft.com/office/drawing/2014/main" val="118576572"/>
                    </a:ext>
                  </a:extLst>
                </a:gridCol>
                <a:gridCol w="1166586">
                  <a:extLst>
                    <a:ext uri="{9D8B030D-6E8A-4147-A177-3AD203B41FA5}">
                      <a16:colId xmlns:a16="http://schemas.microsoft.com/office/drawing/2014/main" val="480413384"/>
                    </a:ext>
                  </a:extLst>
                </a:gridCol>
              </a:tblGrid>
              <a:tr h="135979"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Table 1: Descriptive Statistics </a:t>
                      </a:r>
                      <a:r>
                        <a:rPr lang="en-US" sz="2000" dirty="0" smtClean="0">
                          <a:effectLst/>
                        </a:rPr>
                        <a:t>(cont.)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88475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Std. Dev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2667536293"/>
                  </a:ext>
                </a:extLst>
              </a:tr>
              <a:tr h="13597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Childhood variables (cont.)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96007331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Child age in 1997 (in months)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95.3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155.9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17805780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Born in USA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0.971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0.167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235956217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Race = White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0.657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0.475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145847655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Race = Black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0.183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0.387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59624916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Race = Hispanic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0.097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0.296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43692345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Race = Other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0.244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72183265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Received food stamps last year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0.169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0.375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8302983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25665" y="67842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en-US" sz="2000" dirty="0" smtClean="0">
                <a:hlinkClick r:id="rId2" action="ppaction://hlinksldjump"/>
              </a:rPr>
              <a:t>back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Descriptive Statistics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43495"/>
              </p:ext>
            </p:extLst>
          </p:nvPr>
        </p:nvGraphicFramePr>
        <p:xfrm>
          <a:off x="1066801" y="1645920"/>
          <a:ext cx="10058400" cy="5218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098">
                  <a:extLst>
                    <a:ext uri="{9D8B030D-6E8A-4147-A177-3AD203B41FA5}">
                      <a16:colId xmlns:a16="http://schemas.microsoft.com/office/drawing/2014/main" val="3715873020"/>
                    </a:ext>
                  </a:extLst>
                </a:gridCol>
                <a:gridCol w="4853958">
                  <a:extLst>
                    <a:ext uri="{9D8B030D-6E8A-4147-A177-3AD203B41FA5}">
                      <a16:colId xmlns:a16="http://schemas.microsoft.com/office/drawing/2014/main" val="719501231"/>
                    </a:ext>
                  </a:extLst>
                </a:gridCol>
                <a:gridCol w="1166586">
                  <a:extLst>
                    <a:ext uri="{9D8B030D-6E8A-4147-A177-3AD203B41FA5}">
                      <a16:colId xmlns:a16="http://schemas.microsoft.com/office/drawing/2014/main" val="758139545"/>
                    </a:ext>
                  </a:extLst>
                </a:gridCol>
                <a:gridCol w="1166586">
                  <a:extLst>
                    <a:ext uri="{9D8B030D-6E8A-4147-A177-3AD203B41FA5}">
                      <a16:colId xmlns:a16="http://schemas.microsoft.com/office/drawing/2014/main" val="3208398001"/>
                    </a:ext>
                  </a:extLst>
                </a:gridCol>
                <a:gridCol w="1166586">
                  <a:extLst>
                    <a:ext uri="{9D8B030D-6E8A-4147-A177-3AD203B41FA5}">
                      <a16:colId xmlns:a16="http://schemas.microsoft.com/office/drawing/2014/main" val="118576572"/>
                    </a:ext>
                  </a:extLst>
                </a:gridCol>
                <a:gridCol w="1166586">
                  <a:extLst>
                    <a:ext uri="{9D8B030D-6E8A-4147-A177-3AD203B41FA5}">
                      <a16:colId xmlns:a16="http://schemas.microsoft.com/office/drawing/2014/main" val="480413384"/>
                    </a:ext>
                  </a:extLst>
                </a:gridCol>
              </a:tblGrid>
              <a:tr h="135979"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Table 1: Descriptive Statistics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(cont.)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88475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Mean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Std. Dev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Min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Max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2667536293"/>
                  </a:ext>
                </a:extLst>
              </a:tr>
              <a:tr h="13597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Adulthood variables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96007331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Household head age in 2015 (in yrs)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37.9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14.6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88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17805780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Household head = female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0.298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0.457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235956217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Marital status = Married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0.410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0.492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145847655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Marital status = Never married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0.454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0.498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596249166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Marital status = Widowed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0.021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0.143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43692345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Marital status = Divorce/Sep/Annul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0.115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0.319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72183265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Number of children = 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0.710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0.454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83029831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Number of children = 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0.166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0.372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309630998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Number of children = 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0.085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0.279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63828736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Number of children = 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0.026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0.160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44714765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Number of children = 4+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0.013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0.113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/>
                </a:tc>
                <a:extLst>
                  <a:ext uri="{0D108BD9-81ED-4DB2-BD59-A6C34878D82A}">
                    <a16:rowId xmlns:a16="http://schemas.microsoft.com/office/drawing/2014/main" val="183508959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Received food stamps last year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9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0.138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0.345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002030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Earnings &gt; 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0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0.889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0.314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372674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25665" y="67842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</a:t>
            </a:r>
            <a:r>
              <a:rPr lang="en-US" sz="2000" dirty="0" smtClean="0">
                <a:hlinkClick r:id="rId2" action="ppaction://hlinksldjump"/>
              </a:rPr>
              <a:t>back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58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8" y="365125"/>
            <a:ext cx="1083405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Background: </a:t>
            </a:r>
            <a:r>
              <a:rPr lang="en-US" dirty="0" smtClean="0">
                <a:solidFill>
                  <a:schemeClr val="accent1"/>
                </a:solidFill>
              </a:rPr>
              <a:t>Measuring Food Insecurity (cont.)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5"/>
            <a:ext cx="10058400" cy="4351338"/>
          </a:xfrm>
        </p:spPr>
        <p:txBody>
          <a:bodyPr>
            <a:normAutofit lnSpcReduction="10000"/>
          </a:bodyPr>
          <a:lstStyle/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 smtClean="0"/>
              <a:t>Example questions: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“</a:t>
            </a:r>
            <a:r>
              <a:rPr lang="en-US" dirty="0"/>
              <a:t>We worried whether our food would run out before we got money to buy more.” </a:t>
            </a:r>
            <a:r>
              <a:rPr lang="en-US" dirty="0" smtClean="0"/>
              <a:t>Was </a:t>
            </a:r>
            <a:r>
              <a:rPr lang="en-US" dirty="0"/>
              <a:t>that often, sometimes, or never true for you in the last 12 </a:t>
            </a:r>
            <a:r>
              <a:rPr lang="en-US" dirty="0" smtClean="0"/>
              <a:t>months?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In the last 12 months, did you or other adults in the household ever cut the size of your meals or skip meals because there wasn’t enough money for food?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In the last 12 months, did you lose weight because there wasn’t enough money for food?</a:t>
            </a:r>
          </a:p>
          <a:p>
            <a:pPr marL="347663" indent="-347663">
              <a:lnSpc>
                <a:spcPct val="100000"/>
              </a:lnSpc>
              <a:buSzPct val="120000"/>
            </a:pPr>
            <a:endParaRPr lang="en-US" dirty="0" smtClean="0"/>
          </a:p>
          <a:p>
            <a:pPr marL="0" indent="0">
              <a:lnSpc>
                <a:spcPct val="100000"/>
              </a:lnSpc>
              <a:buSzPct val="120000"/>
              <a:buNone/>
            </a:pPr>
            <a:r>
              <a:rPr lang="en-US" dirty="0" smtClean="0"/>
              <a:t>[</a:t>
            </a:r>
            <a:r>
              <a:rPr lang="en-US" dirty="0" smtClean="0">
                <a:hlinkClick r:id="rId2" action="ppaction://hlinksldjump"/>
              </a:rPr>
              <a:t>full list of questions</a:t>
            </a:r>
            <a:r>
              <a:rPr lang="en-US" dirty="0" smtClean="0"/>
              <a:t>]</a:t>
            </a:r>
          </a:p>
          <a:p>
            <a:pPr lvl="1" indent="0">
              <a:lnSpc>
                <a:spcPct val="100000"/>
              </a:lnSpc>
              <a:buSzPct val="85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399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Background: Trends in Food Insecurity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833281"/>
            <a:ext cx="7696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Background: Relevant Literature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4"/>
            <a:ext cx="10058400" cy="4723093"/>
          </a:xfrm>
        </p:spPr>
        <p:txBody>
          <a:bodyPr>
            <a:normAutofit fontScale="92500" lnSpcReduction="20000"/>
          </a:bodyPr>
          <a:lstStyle/>
          <a:p>
            <a:pPr marL="347663" indent="-347663">
              <a:lnSpc>
                <a:spcPct val="120000"/>
              </a:lnSpc>
              <a:buSzPct val="120000"/>
            </a:pPr>
            <a:r>
              <a:rPr lang="en-US" dirty="0" smtClean="0"/>
              <a:t>Food Insecurity and Teenagers</a:t>
            </a:r>
          </a:p>
          <a:p>
            <a:pPr marL="1030288" lvl="1" indent="-344488">
              <a:lnSpc>
                <a:spcPct val="12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Hamersma and Kim (</a:t>
            </a:r>
            <a:r>
              <a:rPr lang="en-US" dirty="0" smtClean="0"/>
              <a:t>2016)</a:t>
            </a:r>
          </a:p>
          <a:p>
            <a:pPr marL="1597025" lvl="2" indent="-342900">
              <a:lnSpc>
                <a:spcPct val="120000"/>
              </a:lnSpc>
              <a:buSzPct val="85000"/>
              <a:buFont typeface="Wingdings" panose="05000000000000000000" pitchFamily="2" charset="2"/>
              <a:buChar char="§"/>
            </a:pPr>
            <a:r>
              <a:rPr lang="en-US" dirty="0" smtClean="0"/>
              <a:t>Teenage employment may contribute to reduced food insecurity of children in the household, particularly for those experiencing very low food security.</a:t>
            </a:r>
          </a:p>
          <a:p>
            <a:pPr marL="1485900" lvl="2" indent="-342900">
              <a:lnSpc>
                <a:spcPct val="120000"/>
              </a:lnSpc>
              <a:buSzPct val="850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7663" indent="-347663">
              <a:lnSpc>
                <a:spcPct val="120000"/>
              </a:lnSpc>
              <a:buSzPct val="120000"/>
            </a:pPr>
            <a:r>
              <a:rPr lang="en-US" dirty="0"/>
              <a:t>Food Insecurity and College Students</a:t>
            </a:r>
          </a:p>
          <a:p>
            <a:pPr marL="1030288" lvl="1" indent="-344488">
              <a:lnSpc>
                <a:spcPct val="12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sz="2300" dirty="0"/>
              <a:t>Chaparro et al. (2009</a:t>
            </a:r>
            <a:r>
              <a:rPr lang="en-US" sz="2300" dirty="0" smtClean="0"/>
              <a:t>), Gaines </a:t>
            </a:r>
            <a:r>
              <a:rPr lang="en-US" sz="2300" dirty="0"/>
              <a:t>et al. (</a:t>
            </a:r>
            <a:r>
              <a:rPr lang="en-US" sz="2300" dirty="0" smtClean="0"/>
              <a:t>2012), Maroto </a:t>
            </a:r>
            <a:r>
              <a:rPr lang="en-US" sz="2300" dirty="0"/>
              <a:t>(2013</a:t>
            </a:r>
            <a:r>
              <a:rPr lang="en-US" sz="2300" dirty="0" smtClean="0"/>
              <a:t>), Patton-Lopez </a:t>
            </a:r>
            <a:r>
              <a:rPr lang="en-US" sz="2300" dirty="0"/>
              <a:t>et al. (</a:t>
            </a:r>
            <a:r>
              <a:rPr lang="en-US" sz="2300" dirty="0" smtClean="0"/>
              <a:t>2014), Goldrick-Rab </a:t>
            </a:r>
            <a:r>
              <a:rPr lang="en-US" sz="2300" dirty="0"/>
              <a:t>(</a:t>
            </a:r>
            <a:r>
              <a:rPr lang="en-US" sz="2300" dirty="0" smtClean="0"/>
              <a:t>2017), Blagg </a:t>
            </a:r>
            <a:r>
              <a:rPr lang="en-US" sz="2300" dirty="0"/>
              <a:t>et al. (2017</a:t>
            </a:r>
            <a:r>
              <a:rPr lang="en-US" sz="2300" dirty="0" smtClean="0"/>
              <a:t>)</a:t>
            </a:r>
          </a:p>
          <a:p>
            <a:pPr marL="1597025" lvl="2" indent="-344488">
              <a:lnSpc>
                <a:spcPct val="120000"/>
              </a:lnSpc>
              <a:buSzPct val="85000"/>
              <a:buFont typeface="Wingdings" panose="05000000000000000000" pitchFamily="2" charset="2"/>
              <a:buChar char="§"/>
            </a:pPr>
            <a:r>
              <a:rPr lang="en-US" dirty="0" smtClean="0"/>
              <a:t>Many recent </a:t>
            </a:r>
            <a:r>
              <a:rPr lang="en-US" dirty="0"/>
              <a:t>studies </a:t>
            </a:r>
            <a:r>
              <a:rPr lang="en-US" dirty="0" smtClean="0"/>
              <a:t>identify high rates of food </a:t>
            </a:r>
            <a:r>
              <a:rPr lang="en-US" dirty="0"/>
              <a:t>insecurity </a:t>
            </a:r>
            <a:r>
              <a:rPr lang="en-US" dirty="0" smtClean="0"/>
              <a:t>among college students, above </a:t>
            </a:r>
            <a:r>
              <a:rPr lang="en-US" dirty="0"/>
              <a:t>national averages for </a:t>
            </a:r>
            <a:r>
              <a:rPr lang="en-US" dirty="0" smtClean="0"/>
              <a:t>adults, though estimates vary with the representativeness of the sample.</a:t>
            </a:r>
          </a:p>
          <a:p>
            <a:pPr marL="1030288" lvl="1" indent="-344488">
              <a:lnSpc>
                <a:spcPct val="12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sz="2300" dirty="0" smtClean="0"/>
              <a:t>Hamersma and Kim (in progress)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Contributions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5625"/>
            <a:ext cx="10058400" cy="4351338"/>
          </a:xfrm>
        </p:spPr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 smtClean="0"/>
              <a:t>Nationally-representative data (PSID)</a:t>
            </a:r>
          </a:p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 smtClean="0"/>
              <a:t>Sample = more than college students</a:t>
            </a:r>
          </a:p>
          <a:p>
            <a:pPr marL="1030288" lvl="1" indent="-344488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</a:pPr>
            <a:r>
              <a:rPr lang="en-US" dirty="0" smtClean="0"/>
              <a:t>Examine pre-college outcomes (e.g., high school graduation)</a:t>
            </a:r>
          </a:p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 smtClean="0"/>
              <a:t>Instead of contemporaneous relationships, we examine longitudinal (i.e., intergenerational) relationships.</a:t>
            </a:r>
          </a:p>
          <a:p>
            <a:pPr marL="347663" indent="-347663">
              <a:lnSpc>
                <a:spcPct val="100000"/>
              </a:lnSpc>
              <a:buSzPct val="120000"/>
            </a:pPr>
            <a:r>
              <a:rPr lang="en-US" dirty="0" smtClean="0"/>
              <a:t>Mediation/Mechanism analysis</a:t>
            </a:r>
          </a:p>
        </p:txBody>
      </p:sp>
    </p:spTree>
    <p:extLst>
      <p:ext uri="{BB962C8B-B14F-4D97-AF65-F5344CB8AC3E}">
        <p14:creationId xmlns:p14="http://schemas.microsoft.com/office/powerpoint/2010/main" val="33755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4403</TotalTime>
  <Words>4529</Words>
  <Application>Microsoft Office PowerPoint</Application>
  <PresentationFormat>Widescreen</PresentationFormat>
  <Paragraphs>1654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Times New Roman</vt:lpstr>
      <vt:lpstr>Cambria Math</vt:lpstr>
      <vt:lpstr>Courier New</vt:lpstr>
      <vt:lpstr>Calibri</vt:lpstr>
      <vt:lpstr>Wingdings</vt:lpstr>
      <vt:lpstr>Office Theme</vt:lpstr>
      <vt:lpstr>Does Early Food Insecurity Impede the Educational Access Needed to Become Food Secure?</vt:lpstr>
      <vt:lpstr>Introduction</vt:lpstr>
      <vt:lpstr>Purpose</vt:lpstr>
      <vt:lpstr>Background: What is Food Insecurity?</vt:lpstr>
      <vt:lpstr>Background: Measuring Food Insecurity</vt:lpstr>
      <vt:lpstr>Background: Measuring Food Insecurity (cont.)</vt:lpstr>
      <vt:lpstr>Background: Trends in Food Insecurity</vt:lpstr>
      <vt:lpstr>Background: Relevant Literature</vt:lpstr>
      <vt:lpstr>Contributions</vt:lpstr>
      <vt:lpstr>Conceptual Design</vt:lpstr>
      <vt:lpstr>Conceptual Design (cont.)</vt:lpstr>
      <vt:lpstr>Data</vt:lpstr>
      <vt:lpstr>PowerPoint Presentation</vt:lpstr>
      <vt:lpstr>Sample</vt:lpstr>
      <vt:lpstr>Food Security Transitions</vt:lpstr>
      <vt:lpstr>Food Security Transitions</vt:lpstr>
      <vt:lpstr>Food Security Transitions</vt:lpstr>
      <vt:lpstr>Food Security Transitions</vt:lpstr>
      <vt:lpstr>Food Security Transitions</vt:lpstr>
      <vt:lpstr>Food Security Transitions</vt:lpstr>
      <vt:lpstr>Food Security Transitions</vt:lpstr>
      <vt:lpstr>PowerPoint Presentation</vt:lpstr>
      <vt:lpstr>PowerPoint Presentation</vt:lpstr>
      <vt:lpstr>PowerPoint Presentation</vt:lpstr>
      <vt:lpstr>PowerPoint Presentation</vt:lpstr>
      <vt:lpstr>Mediation (Mechanism) Analysis</vt:lpstr>
      <vt:lpstr>Mediation (Mechanism) Analysis: Setup</vt:lpstr>
      <vt:lpstr>Mediation (Mechanism) Analysis: Food Insecurity</vt:lpstr>
      <vt:lpstr>Flores and Flores-Lagunes (FFL) Estimator</vt:lpstr>
      <vt:lpstr>FFL Estimator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Next Steps</vt:lpstr>
      <vt:lpstr>PowerPoint Presentation</vt:lpstr>
      <vt:lpstr>Questions to Assess Food Security</vt:lpstr>
      <vt:lpstr>Descriptive Statistics</vt:lpstr>
      <vt:lpstr>Descriptive Statistics</vt:lpstr>
      <vt:lpstr>Descriptive Statistics</vt:lpstr>
      <vt:lpstr>Descriptive Statistics</vt:lpstr>
    </vt:vector>
  </TitlesOfParts>
  <Company>University of St. Thomas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Early Food Insecurity Impede the Educational Access Needed  to Become Food Secure?</dc:title>
  <dc:creator>Matthew Kim</dc:creator>
  <cp:lastModifiedBy>Michelle M Englund</cp:lastModifiedBy>
  <cp:revision>203</cp:revision>
  <dcterms:created xsi:type="dcterms:W3CDTF">2017-10-13T20:06:54Z</dcterms:created>
  <dcterms:modified xsi:type="dcterms:W3CDTF">2019-01-15T19:07:44Z</dcterms:modified>
</cp:coreProperties>
</file>